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424" r:id="rId35"/>
    <p:sldId id="425" r:id="rId36"/>
    <p:sldId id="426" r:id="rId37"/>
    <p:sldId id="427" r:id="rId38"/>
    <p:sldId id="428" r:id="rId39"/>
    <p:sldId id="429" r:id="rId40"/>
    <p:sldId id="430" r:id="rId41"/>
    <p:sldId id="431" r:id="rId42"/>
    <p:sldId id="432" r:id="rId43"/>
    <p:sldId id="433" r:id="rId44"/>
    <p:sldId id="434" r:id="rId45"/>
    <p:sldId id="435" r:id="rId46"/>
    <p:sldId id="436" r:id="rId47"/>
    <p:sldId id="440" r:id="rId48"/>
    <p:sldId id="441" r:id="rId49"/>
    <p:sldId id="439" r:id="rId50"/>
    <p:sldId id="257" r:id="rId51"/>
    <p:sldId id="258" r:id="rId52"/>
    <p:sldId id="442" r:id="rId53"/>
    <p:sldId id="443" r:id="rId54"/>
    <p:sldId id="444" r:id="rId55"/>
    <p:sldId id="445" r:id="rId56"/>
    <p:sldId id="446" r:id="rId57"/>
    <p:sldId id="447" r:id="rId58"/>
    <p:sldId id="448" r:id="rId59"/>
    <p:sldId id="449" r:id="rId60"/>
    <p:sldId id="450" r:id="rId61"/>
    <p:sldId id="451" r:id="rId62"/>
    <p:sldId id="452" r:id="rId63"/>
    <p:sldId id="453" r:id="rId64"/>
    <p:sldId id="454" r:id="rId65"/>
    <p:sldId id="455" r:id="rId66"/>
    <p:sldId id="456" r:id="rId67"/>
    <p:sldId id="457" r:id="rId68"/>
    <p:sldId id="345" r:id="rId69"/>
    <p:sldId id="458" r:id="rId70"/>
    <p:sldId id="459" r:id="rId71"/>
    <p:sldId id="460" r:id="rId72"/>
    <p:sldId id="350" r:id="rId73"/>
    <p:sldId id="461" r:id="rId74"/>
    <p:sldId id="462" r:id="rId75"/>
    <p:sldId id="463" r:id="rId76"/>
    <p:sldId id="46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2A2"/>
    <a:srgbClr val="C27E7F"/>
    <a:srgbClr val="8F7A79"/>
    <a:srgbClr val="9FB2BB"/>
    <a:srgbClr val="EFCEA3"/>
    <a:srgbClr val="D4D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193"/>
    <p:restoredTop sz="96327"/>
  </p:normalViewPr>
  <p:slideViewPr>
    <p:cSldViewPr snapToGrid="0" snapToObjects="1">
      <p:cViewPr>
        <p:scale>
          <a:sx n="181" d="100"/>
          <a:sy n="181" d="100"/>
        </p:scale>
        <p:origin x="992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8.3552799999999997E-2"/>
          <c:y val="7.6806299999999994E-2"/>
          <c:w val="0.56463099999999999"/>
          <c:h val="0.798830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rgbClr val="3B6C9D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Helvetica Neue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10-A448-8171-BCB1CEF47CE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Price + Stars</c:v>
                </c:pt>
              </c:strCache>
            </c:strRef>
          </c:tx>
          <c:spPr>
            <a:solidFill>
              <a:srgbClr val="6EA45A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Helvetica Neue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10-A448-8171-BCB1CEF47CE2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Price + Stars + Text</c:v>
                </c:pt>
              </c:strCache>
            </c:strRef>
          </c:tx>
          <c:spPr>
            <a:solidFill>
              <a:srgbClr val="EDB04D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Helvetica Neue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Sheet1!$B$4:$B$4</c:f>
              <c:numCache>
                <c:formatCode>General</c:formatCode>
                <c:ptCount val="1"/>
                <c:pt idx="0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10-A448-8171-BCB1CEF47CE2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Price + Text</c:v>
                </c:pt>
              </c:strCache>
            </c:strRef>
          </c:tx>
          <c:spPr>
            <a:solidFill>
              <a:srgbClr val="CA423E"/>
            </a:solidFill>
            <a:ln w="12700" cap="flat">
              <a:noFill/>
              <a:miter lim="400000"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282C7E6-B4AD-0C48-A744-047C63939EB5}" type="VALUE">
                      <a:rPr lang="en-US" sz="2000" baseline="0"/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9AF-5C4E-B5E7-5F51321782BA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600" b="1" i="0" u="none" strike="noStrike">
                    <a:solidFill>
                      <a:srgbClr val="000000"/>
                    </a:solidFill>
                    <a:latin typeface="Helvetica Neue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Sheet1!$B$5:$B$5</c:f>
              <c:numCache>
                <c:formatCode>General</c:formatCode>
                <c:ptCount val="1"/>
                <c:pt idx="0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10-A448-8171-BCB1CEF47C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6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500" b="0" i="0" u="none" strike="noStrike" baseline="0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1.2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9574231162890232"/>
          <c:y val="0.14751448858176408"/>
          <c:w val="0.30425768837109768"/>
          <c:h val="0.7456735210358879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000" b="0" i="0" u="none" strike="noStrike">
              <a:solidFill>
                <a:srgbClr val="000000"/>
              </a:solidFill>
              <a:latin typeface="Gill Sans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acobellis_v._Ohio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peirotis/Get-Another-Label/tree/master/data/AdultContent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167219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the binary case, this is simple.  In the multi-label case, as we will see later, knowing what classes they confuse gets pretty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420914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Input: Labels l[k][n] from worker (k) to object o</a:t>
            </a:r>
            <a:r>
              <a:rPr sz="2000" baseline="-5000"/>
              <a:t>n</a:t>
            </a:r>
            <a:r>
              <a:t>,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Output: Confusion matrix π</a:t>
            </a:r>
            <a:r>
              <a:rPr sz="2000" baseline="20000"/>
              <a:t>(k) </a:t>
            </a:r>
            <a:r>
              <a:t>for each worker (k), Correct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labels T(o</a:t>
            </a:r>
            <a:r>
              <a:rPr sz="2000" baseline="-5000"/>
              <a:t>n</a:t>
            </a:r>
            <a:r>
              <a:t>) for each object o</a:t>
            </a:r>
            <a:r>
              <a:rPr sz="2000" baseline="-5000"/>
              <a:t>n</a:t>
            </a:r>
            <a:r>
              <a:t>, Class priors Pr{C}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for each class C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1 </a:t>
            </a:r>
            <a:r>
              <a:t>Initialize error rates π</a:t>
            </a:r>
            <a:r>
              <a:rPr sz="2000" baseline="20000"/>
              <a:t>(k) </a:t>
            </a:r>
            <a:r>
              <a:t>for each worker (k) (e.g., assume each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worker is perfect);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2 </a:t>
            </a:r>
            <a:r>
              <a:t>Initialize correct label for each object T(o</a:t>
            </a:r>
            <a:r>
              <a:rPr sz="2000" baseline="-5000"/>
              <a:t>n</a:t>
            </a:r>
            <a:r>
              <a:t>) (e.g., using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majority vote);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3 </a:t>
            </a:r>
            <a:r>
              <a:t>while not converged do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4 </a:t>
            </a:r>
            <a:r>
              <a:t>Estimate the correct label T(o</a:t>
            </a:r>
            <a:r>
              <a:rPr sz="2000" baseline="-5000"/>
              <a:t>n</a:t>
            </a:r>
            <a:r>
              <a:t>) for each object, using the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labels l[·][n] assigned to o</a:t>
            </a:r>
            <a:r>
              <a:rPr sz="2000" baseline="-5000"/>
              <a:t>n </a:t>
            </a:r>
            <a:r>
              <a:t>by workers, weighting the votes using the error rates π</a:t>
            </a:r>
            <a:r>
              <a:rPr sz="2000" baseline="20000"/>
              <a:t>(k)</a:t>
            </a:r>
            <a:r>
              <a:t>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5 </a:t>
            </a:r>
            <a:r>
              <a:t>Estimate the error rates π</a:t>
            </a:r>
            <a:r>
              <a:rPr sz="2000" baseline="20000"/>
              <a:t>(k)</a:t>
            </a:r>
            <a:r>
              <a:t>, for each worker (k), using </a:t>
            </a:r>
            <a:r>
              <a:rPr sz="2000"/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the correct labels T(o</a:t>
            </a:r>
            <a:r>
              <a:rPr sz="2000" baseline="-5000"/>
              <a:t>n</a:t>
            </a:r>
            <a:r>
              <a:t>) and the assigned labels l[k][n];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6 </a:t>
            </a:r>
            <a:r>
              <a:t>Estimate the class priors Pr{C}, for each class C;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7 </a:t>
            </a:r>
            <a:r>
              <a:t>end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8 </a:t>
            </a:r>
            <a:r>
              <a:t>return Estimated error rates π</a:t>
            </a:r>
            <a:r>
              <a:rPr sz="2000" baseline="20000"/>
              <a:t>(k)</a:t>
            </a:r>
            <a:r>
              <a:t>, Estimated correct labels </a:t>
            </a:r>
            <a:r>
              <a:rPr sz="2000"/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T(o</a:t>
            </a:r>
            <a:r>
              <a:rPr sz="2000" baseline="-5000"/>
              <a:t>n</a:t>
            </a:r>
            <a:r>
              <a:t>), Estimated class priors Pr{C}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Algorithm 1: The EM algorithm for worker quality estima- tion.</a:t>
            </a:r>
          </a:p>
        </p:txBody>
      </p:sp>
    </p:spTree>
    <p:extLst>
      <p:ext uri="{BB962C8B-B14F-4D97-AF65-F5344CB8AC3E}">
        <p14:creationId xmlns:p14="http://schemas.microsoft.com/office/powerpoint/2010/main" val="4083865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Columns show worker’s guess</a:t>
            </a:r>
          </a:p>
          <a:p>
            <a:r>
              <a:rPr lang="en-US" dirty="0"/>
              <a:t>Rows show “truth”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53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Amazon Web Services associates a unique transaction ID for each unique product listed by a seller. This transaction ID enables us to distinguish between multiple or successive listings of identical products sold by the same merchant.</a:t>
            </a:r>
          </a:p>
        </p:txBody>
      </p:sp>
    </p:spTree>
    <p:extLst>
      <p:ext uri="{BB962C8B-B14F-4D97-AF65-F5344CB8AC3E}">
        <p14:creationId xmlns:p14="http://schemas.microsoft.com/office/powerpoint/2010/main" val="2764508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Make every participant submit a rating</a:t>
            </a:r>
          </a:p>
          <a:p>
            <a:r>
              <a:t>Avery􏰀et􏰀al.􏰀1999]􏰀propose 􏰀 a􏰀mechanism􏰀 whereby􏰀 early􏰀 evaluators 􏰀are 􏰀paid 􏰀to 􏰀provide 􏰀information􏰀 and 􏰀later 􏰀evaluators􏰀 pay 􏰀to 􏰀balance 􏰀the 􏰀budget. </a:t>
            </a:r>
          </a:p>
        </p:txBody>
      </p:sp>
    </p:spTree>
    <p:extLst>
      <p:ext uri="{BB962C8B-B14F-4D97-AF65-F5344CB8AC3E}">
        <p14:creationId xmlns:p14="http://schemas.microsoft.com/office/powerpoint/2010/main" val="2175427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Solutions to overwhelmingly positive feedback? </a:t>
            </a:r>
          </a:p>
          <a:p>
            <a:r>
              <a:rPr dirty="0"/>
              <a:t>1. Anonymous feedback</a:t>
            </a:r>
          </a:p>
          <a:p>
            <a:r>
              <a:rPr dirty="0"/>
              <a:t>2. Take non-feedback into account</a:t>
            </a:r>
          </a:p>
        </p:txBody>
      </p:sp>
    </p:spTree>
    <p:extLst>
      <p:ext uri="{BB962C8B-B14F-4D97-AF65-F5344CB8AC3E}">
        <p14:creationId xmlns:p14="http://schemas.microsoft.com/office/powerpoint/2010/main" val="239968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07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1. Increase the difficulty of changing identities</a:t>
            </a:r>
          </a:p>
          <a:p>
            <a:r>
              <a:rPr dirty="0"/>
              <a:t>2. Impose upfront costs to new entrants - ok to discard a past identity but it costs something to start a new one.</a:t>
            </a:r>
          </a:p>
        </p:txBody>
      </p:sp>
    </p:spTree>
    <p:extLst>
      <p:ext uri="{BB962C8B-B14F-4D97-AF65-F5344CB8AC3E}">
        <p14:creationId xmlns:p14="http://schemas.microsoft.com/office/powerpoint/2010/main" val="710364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Make details of transactions visible to other users</a:t>
            </a:r>
          </a:p>
          <a:p>
            <a:r>
              <a:t>2. Transaction-weighted reputation systems</a:t>
            </a:r>
          </a:p>
        </p:txBody>
      </p:sp>
    </p:spTree>
    <p:extLst>
      <p:ext uri="{BB962C8B-B14F-4D97-AF65-F5344CB8AC3E}">
        <p14:creationId xmlns:p14="http://schemas.microsoft.com/office/powerpoint/2010/main" val="1221559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hlinkClick r:id="rId3"/>
              </a:rPr>
              <a:t>Jacobellis v. Ohio</a:t>
            </a:r>
            <a:r>
              <a:t>[5] (1964) created the standard whereby all speech is protected except for "hard-core pornography". As for what, exactly, constitutes hard-core pornography, Stewart said "I shall not today attempt further to define the kinds of material I understand to be embraced within that shorthand description, and perhaps I could never succeed in intelligibly doing so. But I know it when I see it, and the motion picture involved in this case is not that."</a:t>
            </a:r>
          </a:p>
        </p:txBody>
      </p:sp>
    </p:spTree>
    <p:extLst>
      <p:ext uri="{BB962C8B-B14F-4D97-AF65-F5344CB8AC3E}">
        <p14:creationId xmlns:p14="http://schemas.microsoft.com/office/powerpoint/2010/main" val="1039123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* worker1 is lazy, and gives the answer porn all the time</a:t>
            </a:r>
          </a:p>
          <a:p>
            <a:r>
              <a:t>* worker2 is ok but not great. For example, labeled object3 as porn even though it is notporn</a:t>
            </a:r>
          </a:p>
          <a:p>
            <a:r>
              <a:t>* worker3 and worker4 are high-quality workers</a:t>
            </a:r>
          </a:p>
          <a:p>
            <a:r>
              <a:t>* worker5 is malicious, giving always the incorrect answer, trying to fool the system</a:t>
            </a:r>
            <a:endParaRPr u="sng"/>
          </a:p>
          <a:p>
            <a:endParaRPr u="sng"/>
          </a:p>
          <a:p>
            <a:r>
              <a:rPr u="sng">
                <a:hlinkClick r:id="rId3"/>
              </a:rPr>
              <a:t>https://github.com/ipeirotis/Get-Another-Label/tree/master/data/AdultContent</a:t>
            </a:r>
          </a:p>
        </p:txBody>
      </p:sp>
    </p:spTree>
    <p:extLst>
      <p:ext uri="{BB962C8B-B14F-4D97-AF65-F5344CB8AC3E}">
        <p14:creationId xmlns:p14="http://schemas.microsoft.com/office/powerpoint/2010/main" val="269975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sp>
        <p:nvSpPr>
          <p:cNvPr id="8" name="Google Shape;16;p11">
            <a:extLst>
              <a:ext uri="{FF2B5EF4-FFF2-40B4-BE49-F238E27FC236}">
                <a16:creationId xmlns:a16="http://schemas.microsoft.com/office/drawing/2014/main" id="{92F8804A-82D5-D54D-944A-43543613A956}"/>
              </a:ext>
            </a:extLst>
          </p:cNvPr>
          <p:cNvSpPr/>
          <p:nvPr userDrawn="1"/>
        </p:nvSpPr>
        <p:spPr>
          <a:xfrm>
            <a:off x="441132" y="802307"/>
            <a:ext cx="4917678" cy="9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NETS 213</a:t>
            </a: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: CROWDSOURCING </a:t>
            </a:r>
            <a:b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AND HUMAN COMPUTATION</a:t>
            </a:r>
          </a:p>
        </p:txBody>
      </p: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-12167" y="5927321"/>
            <a:ext cx="12204167" cy="9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127000" dist="28575" algn="bl" rotWithShape="0">
              <a:schemeClr val="tx2">
                <a:alpha val="86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DCE60-56BA-B347-B634-376B546CC1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8040" y="-11709"/>
            <a:ext cx="5693960" cy="59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</a:lvl1pPr>
            <a:lvl2pPr>
              <a:spcBef>
                <a:spcPts val="1687"/>
              </a:spcBef>
            </a:lvl2pPr>
            <a:lvl3pPr>
              <a:spcBef>
                <a:spcPts val="1687"/>
              </a:spcBef>
            </a:lvl3pPr>
            <a:lvl4pPr>
              <a:spcBef>
                <a:spcPts val="1687"/>
              </a:spcBef>
            </a:lvl4pPr>
            <a:lvl5pPr>
              <a:spcBef>
                <a:spcPts val="1687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31136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925" y="6477624"/>
            <a:ext cx="1643621" cy="365125"/>
          </a:xfrm>
        </p:spPr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B5AE-79CE-F545-A5B8-549B8CA09A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8546" y="15251"/>
            <a:ext cx="118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40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7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975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6387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6387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6" y="6477624"/>
            <a:ext cx="11072512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A2C15-92BD-6246-86AD-7BD1B56A7F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9055" y="-16042"/>
            <a:ext cx="1286401" cy="70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NETS 213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Control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mazon’s other reputation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Amazon’s other reputation system</a:t>
            </a:r>
          </a:p>
        </p:txBody>
      </p:sp>
      <p:sp>
        <p:nvSpPr>
          <p:cNvPr id="206" name="Amazon has another reputation system in place for its online store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Amazon has another reputation system in place for its online stores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Amazon allows anyone to list and sell items through its site, and to set their own prices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These can be individuals selling used goods, or independent 3rd party sellers who use Amazon to reach a larger customer base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How does Amazon ensure good customer experience?</a:t>
            </a:r>
          </a:p>
        </p:txBody>
      </p:sp>
    </p:spTree>
    <p:extLst>
      <p:ext uri="{BB962C8B-B14F-4D97-AF65-F5344CB8AC3E}">
        <p14:creationId xmlns:p14="http://schemas.microsoft.com/office/powerpoint/2010/main" val="302798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eedback from bu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Feedback from buyers</a:t>
            </a:r>
          </a:p>
        </p:txBody>
      </p:sp>
      <p:sp>
        <p:nvSpPr>
          <p:cNvPr id="209" name="How satisfied were you with how your order was packaged and shipped?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How satisfied were you with how your order was packaged and shipped?</a:t>
            </a:r>
          </a:p>
          <a:p>
            <a:r>
              <a:rPr sz="2250" dirty="0"/>
              <a:t>If you contacted the third-party seller, did you get good customer service and prompt resolution?</a:t>
            </a:r>
          </a:p>
          <a:p>
            <a:r>
              <a:rPr sz="2250" dirty="0"/>
              <a:t>Would you buy from this third-party seller again?</a:t>
            </a:r>
          </a:p>
        </p:txBody>
      </p:sp>
    </p:spTree>
    <p:extLst>
      <p:ext uri="{BB962C8B-B14F-4D97-AF65-F5344CB8AC3E}">
        <p14:creationId xmlns:p14="http://schemas.microsoft.com/office/powerpoint/2010/main" val="3313413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977" y="3812436"/>
            <a:ext cx="6115183" cy="23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61nZ6r3WL0L._SL1500_.png" descr="61nZ6r3WL0L._SL1500_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634" y="0"/>
            <a:ext cx="7506397" cy="34379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65804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77" y="89297"/>
            <a:ext cx="9611136" cy="6679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Oval Oval" descr="Oval Oval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05132" y="1676193"/>
            <a:ext cx="4423738" cy="96440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31781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055" y="-4053143"/>
            <a:ext cx="4768453" cy="10838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56" y="72371"/>
            <a:ext cx="4519553" cy="82688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37789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What are the economic implications of poor feedback?"/>
          <p:cNvSpPr txBox="1">
            <a:spLocks noGrp="1"/>
          </p:cNvSpPr>
          <p:nvPr>
            <p:ph type="title"/>
          </p:nvPr>
        </p:nvSpPr>
        <p:spPr>
          <a:xfrm>
            <a:off x="1810043" y="295118"/>
            <a:ext cx="8571915" cy="1208582"/>
          </a:xfrm>
          <a:prstGeom prst="rect">
            <a:avLst/>
          </a:prstGeom>
        </p:spPr>
        <p:txBody>
          <a:bodyPr>
            <a:normAutofit/>
          </a:bodyPr>
          <a:lstStyle>
            <a:lvl1pPr defTabSz="426466">
              <a:defRPr sz="6132"/>
            </a:lvl1pPr>
          </a:lstStyle>
          <a:p>
            <a:r>
              <a:rPr sz="2812" dirty="0"/>
              <a:t>What are the economic implications of poor feedback?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3247430" y="1767604"/>
            <a:ext cx="5840018" cy="5296255"/>
            <a:chOff x="0" y="0"/>
            <a:chExt cx="8305802" cy="7532451"/>
          </a:xfrm>
        </p:grpSpPr>
        <p:pic>
          <p:nvPicPr>
            <p:cNvPr id="221" name="droppedImage.png" descr="dropped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211788" cy="7532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droppedImage.png" descr="dropped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8984" y="0"/>
              <a:ext cx="6186819" cy="7532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8988693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rice premiu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Price premium</a:t>
            </a:r>
          </a:p>
        </p:txBody>
      </p:sp>
      <p:sp>
        <p:nvSpPr>
          <p:cNvPr id="226" name="Multiple sellers all selling the same item, but at different price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Multiple sellers all selling the same item, but at different prices</a:t>
            </a:r>
          </a:p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Price premium is the difference between a cheaper listing and a more expensive listing</a:t>
            </a:r>
          </a:p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When someone opts for the more expensive item, even though it is identical, what is the reason for paying the premium?</a:t>
            </a:r>
          </a:p>
        </p:txBody>
      </p:sp>
    </p:spTree>
    <p:extLst>
      <p:ext uri="{BB962C8B-B14F-4D97-AF65-F5344CB8AC3E}">
        <p14:creationId xmlns:p14="http://schemas.microsoft.com/office/powerpoint/2010/main" val="334123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Data-driven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Data-driven analysis</a:t>
            </a:r>
          </a:p>
        </p:txBody>
      </p:sp>
      <p:sp>
        <p:nvSpPr>
          <p:cNvPr id="229" name="Panos Ipeirotis harvested data from Amazon’s websit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 err="1"/>
              <a:t>Panos</a:t>
            </a:r>
            <a:r>
              <a:rPr sz="2250" dirty="0"/>
              <a:t> </a:t>
            </a:r>
            <a:r>
              <a:rPr sz="2250" dirty="0" err="1"/>
              <a:t>Ipeirotis</a:t>
            </a:r>
            <a:r>
              <a:rPr sz="2250" dirty="0"/>
              <a:t> harvested data from Amazon’s website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Gathered </a:t>
            </a:r>
            <a:r>
              <a:rPr sz="2250" b="1" dirty="0">
                <a:latin typeface="Helvetica Neue"/>
                <a:ea typeface="Helvetica Neue"/>
                <a:cs typeface="Helvetica Neue"/>
                <a:sym typeface="Helvetica Neue"/>
              </a:rPr>
              <a:t>transaction data</a:t>
            </a:r>
            <a:r>
              <a:rPr sz="2250" dirty="0"/>
              <a:t> by repeatedly visiting listings (every 8 hours) and tracking when one item sold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Gathered </a:t>
            </a:r>
            <a:r>
              <a:rPr sz="2250" b="1" dirty="0">
                <a:latin typeface="Helvetica Neue"/>
                <a:ea typeface="Helvetica Neue"/>
                <a:cs typeface="Helvetica Neue"/>
                <a:sym typeface="Helvetica Neue"/>
              </a:rPr>
              <a:t>reputation data</a:t>
            </a:r>
            <a:r>
              <a:rPr sz="2250" dirty="0"/>
              <a:t> for each merchant. Complete history of numerical scores and text-based feedback</a:t>
            </a:r>
          </a:p>
        </p:txBody>
      </p:sp>
    </p:spTree>
    <p:extLst>
      <p:ext uri="{BB962C8B-B14F-4D97-AF65-F5344CB8AC3E}">
        <p14:creationId xmlns:p14="http://schemas.microsoft.com/office/powerpoint/2010/main" val="414617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ata-driven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Data-driven analysis</a:t>
            </a:r>
          </a:p>
        </p:txBody>
      </p:sp>
      <p:sp>
        <p:nvSpPr>
          <p:cNvPr id="234" name="Data set gathered over half a year period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Data set gathered over half a year period</a:t>
            </a:r>
          </a:p>
          <a:p>
            <a:r>
              <a:rPr sz="2250" dirty="0"/>
              <a:t>Transaction data contains 1,078 merchants, 9,484 unique transactions and 107,922 price premiums</a:t>
            </a:r>
          </a:p>
          <a:p>
            <a:r>
              <a:rPr sz="2250" dirty="0"/>
              <a:t>Reputation data contains an average of 4,932 postings for each merchant</a:t>
            </a:r>
          </a:p>
        </p:txBody>
      </p:sp>
    </p:spTree>
    <p:extLst>
      <p:ext uri="{BB962C8B-B14F-4D97-AF65-F5344CB8AC3E}">
        <p14:creationId xmlns:p14="http://schemas.microsoft.com/office/powerpoint/2010/main" val="1272954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NLP + Econom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NLP + Economics</a:t>
            </a:r>
          </a:p>
        </p:txBody>
      </p:sp>
      <p:sp>
        <p:nvSpPr>
          <p:cNvPr id="237" name="Quantify the economics impact of sentiment of the feedback evaluation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Quantify the economics impact of sentiment of the feedback evaluations</a:t>
            </a:r>
          </a:p>
          <a:p>
            <a:r>
              <a:rPr sz="2250" dirty="0"/>
              <a:t>Using natural language processing techniques to derive semantic orientation and strength of comments</a:t>
            </a:r>
          </a:p>
        </p:txBody>
      </p:sp>
    </p:spTree>
    <p:extLst>
      <p:ext uri="{BB962C8B-B14F-4D97-AF65-F5344CB8AC3E}">
        <p14:creationId xmlns:p14="http://schemas.microsoft.com/office/powerpoint/2010/main" val="309429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ifferent Mechanisms for Quality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Different Mechanisms for Quality Control</a:t>
            </a:r>
          </a:p>
        </p:txBody>
      </p:sp>
      <p:sp>
        <p:nvSpPr>
          <p:cNvPr id="180" name="Aggregation and redundancy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Aggregation and redundancy</a:t>
            </a:r>
          </a:p>
          <a:p>
            <a:r>
              <a:rPr sz="2250" dirty="0"/>
              <a:t>Embedded gold standard data</a:t>
            </a:r>
          </a:p>
          <a:p>
            <a:r>
              <a:rPr sz="2250" dirty="0"/>
              <a:t>Economic incentives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50" dirty="0"/>
              <a:t>Reputation systems</a:t>
            </a:r>
          </a:p>
          <a:p>
            <a:r>
              <a:rPr sz="2250" dirty="0"/>
              <a:t>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3459384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Method</a:t>
            </a:r>
          </a:p>
        </p:txBody>
      </p:sp>
      <p:sp>
        <p:nvSpPr>
          <p:cNvPr id="240" name="Each merchant’s reputation is represented using a vector of n-dimensions X = (X1, X2, ... XN)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37548" indent="-345567" defTabSz="353246">
              <a:spcBef>
                <a:spcPts val="1406"/>
              </a:spcBef>
              <a:defRPr sz="3612"/>
            </a:pPr>
            <a:r>
              <a:rPr sz="2250" dirty="0"/>
              <a:t>Each merchant’s reputation is represented using a vector of n-dimensions X = (X</a:t>
            </a:r>
            <a:r>
              <a:rPr sz="2250" baseline="-5999" dirty="0"/>
              <a:t>1</a:t>
            </a:r>
            <a:r>
              <a:rPr sz="2250" dirty="0"/>
              <a:t>, X</a:t>
            </a:r>
            <a:r>
              <a:rPr sz="2250" baseline="-5999" dirty="0"/>
              <a:t>2</a:t>
            </a:r>
            <a:r>
              <a:rPr sz="2250" dirty="0"/>
              <a:t>, ... X</a:t>
            </a:r>
            <a:r>
              <a:rPr sz="2250" baseline="-5999" dirty="0"/>
              <a:t>N</a:t>
            </a:r>
            <a:r>
              <a:rPr sz="2250" dirty="0"/>
              <a:t>) </a:t>
            </a:r>
          </a:p>
          <a:p>
            <a:pPr marL="537548" indent="-345567" defTabSz="353246">
              <a:spcBef>
                <a:spcPts val="1406"/>
              </a:spcBef>
              <a:defRPr sz="3612"/>
            </a:pPr>
            <a:r>
              <a:rPr sz="2250" dirty="0"/>
              <a:t>Dimensions were 150 nouns and verbs, values of dimensions could be one of 140 modifiers</a:t>
            </a:r>
          </a:p>
          <a:p>
            <a:pPr marL="537548" indent="-345567" defTabSz="353246">
              <a:spcBef>
                <a:spcPts val="1406"/>
              </a:spcBef>
              <a:defRPr sz="3612"/>
            </a:pPr>
            <a:r>
              <a:rPr sz="2250" dirty="0"/>
              <a:t>X</a:t>
            </a:r>
            <a:r>
              <a:rPr sz="2250" baseline="-5999" dirty="0"/>
              <a:t>1</a:t>
            </a:r>
            <a:r>
              <a:rPr sz="2250" dirty="0"/>
              <a:t> is “delivery,” X</a:t>
            </a:r>
            <a:r>
              <a:rPr sz="2250" baseline="-5999" dirty="0"/>
              <a:t>2</a:t>
            </a:r>
            <a:r>
              <a:rPr sz="2250" dirty="0"/>
              <a:t> is “packaging,” X</a:t>
            </a:r>
            <a:r>
              <a:rPr sz="2250" baseline="-5999" dirty="0"/>
              <a:t>3 </a:t>
            </a:r>
            <a:r>
              <a:rPr sz="2250" dirty="0"/>
              <a:t>is “service.” </a:t>
            </a:r>
          </a:p>
          <a:p>
            <a:pPr marL="537548" indent="-345567" defTabSz="353246">
              <a:spcBef>
                <a:spcPts val="1406"/>
              </a:spcBef>
              <a:defRPr sz="3612"/>
            </a:pPr>
            <a:r>
              <a:rPr sz="2250" dirty="0"/>
              <a:t>Feedback 1 “I was impressed by the speedy delivery! Great service!”: (speedy ; NULL; great)</a:t>
            </a:r>
          </a:p>
          <a:p>
            <a:pPr marL="537548" indent="-345567" defTabSz="353246">
              <a:spcBef>
                <a:spcPts val="1406"/>
              </a:spcBef>
              <a:defRPr sz="3612"/>
            </a:pPr>
            <a:r>
              <a:rPr sz="2250" dirty="0"/>
              <a:t>Feedback 2 “The item arrived in awful packaging, and the delivery was slow”: (slow ; awful ; NULL)</a:t>
            </a:r>
          </a:p>
        </p:txBody>
      </p:sp>
    </p:spTree>
    <p:extLst>
      <p:ext uri="{BB962C8B-B14F-4D97-AF65-F5344CB8AC3E}">
        <p14:creationId xmlns:p14="http://schemas.microsoft.com/office/powerpoint/2010/main" val="1365922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Method</a:t>
            </a:r>
          </a:p>
        </p:txBody>
      </p:sp>
      <p:sp>
        <p:nvSpPr>
          <p:cNvPr id="243" name="Construct a matrix out of all of the feedback for a selle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Construct a matrix out of all of the feedback for a seller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Weight the more recent feedback more heavily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Calculate how the values of each dimension effect the price premium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Use least-squares regression with fixed effects to predict the price premium</a:t>
            </a:r>
          </a:p>
        </p:txBody>
      </p:sp>
    </p:spTree>
    <p:extLst>
      <p:ext uri="{BB962C8B-B14F-4D97-AF65-F5344CB8AC3E}">
        <p14:creationId xmlns:p14="http://schemas.microsoft.com/office/powerpoint/2010/main" val="1777026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" name="Table"/>
          <p:cNvGraphicFramePr/>
          <p:nvPr/>
        </p:nvGraphicFramePr>
        <p:xfrm>
          <a:off x="2197007" y="962943"/>
          <a:ext cx="3637925" cy="5429250"/>
        </p:xfrm>
        <a:graphic>
          <a:graphicData uri="http://schemas.openxmlformats.org/drawingml/2006/table">
            <a:tbl>
              <a:tblPr/>
              <a:tblGrid>
                <a:gridCol w="2625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wonderful experience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$5.86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outstanding seller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$5.76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excellant service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$5.27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lightning delivery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$4.84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highly recommended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$4.15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best seller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$3.80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perfectly packaged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$3.74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excellent condition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$3.53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excellent purchase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$3.22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excellent seller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$2.70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excellent communication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$2.38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perfect item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$1.92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terrific condition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$1.87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top quality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$1.67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awesome service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$1.05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A+++ seller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$1.03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great merchant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$0.93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friendly service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$0.81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easy service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$0.78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246" name="Table"/>
          <p:cNvGraphicFramePr/>
          <p:nvPr/>
        </p:nvGraphicFramePr>
        <p:xfrm>
          <a:off x="6710685" y="959136"/>
          <a:ext cx="3637925" cy="5433057"/>
        </p:xfrm>
        <a:graphic>
          <a:graphicData uri="http://schemas.openxmlformats.org/drawingml/2006/table">
            <a:tbl>
              <a:tblPr/>
              <a:tblGrid>
                <a:gridCol w="2625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557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never received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-$7.56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defective product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-$6.82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horrible experience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-$6.79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never sent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-$6.69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never recieved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-$5.29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bad experience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-$5.26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cancelled order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-$5.01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never responded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-$4.87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wrong product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-$4.39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as advertised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-$3.93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poor packaging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-$2.92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late shipping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-$2.89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wrong item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-$2.50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yet received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-$2.35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still waiting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-$2.25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wrong address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-$1.54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never buy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-$1.48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14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14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14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14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47" name="Highest scoring phr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defRPr sz="7812"/>
            </a:lvl1pPr>
          </a:lstStyle>
          <a:p>
            <a:r>
              <a:rPr sz="2812" dirty="0"/>
              <a:t>Highest scoring phrases</a:t>
            </a:r>
          </a:p>
        </p:txBody>
      </p:sp>
    </p:spTree>
    <p:extLst>
      <p:ext uri="{BB962C8B-B14F-4D97-AF65-F5344CB8AC3E}">
        <p14:creationId xmlns:p14="http://schemas.microsoft.com/office/powerpoint/2010/main" val="2750380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redicting the merchant who makes the s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Predicting the merchant who makes the sale</a:t>
            </a:r>
          </a:p>
        </p:txBody>
      </p:sp>
      <p:graphicFrame>
        <p:nvGraphicFramePr>
          <p:cNvPr id="250" name="2D Column Chart"/>
          <p:cNvGraphicFramePr/>
          <p:nvPr>
            <p:extLst>
              <p:ext uri="{D42A27DB-BD31-4B8C-83A1-F6EECF244321}">
                <p14:modId xmlns:p14="http://schemas.microsoft.com/office/powerpoint/2010/main" val="3464133745"/>
              </p:ext>
            </p:extLst>
          </p:nvPr>
        </p:nvGraphicFramePr>
        <p:xfrm>
          <a:off x="2223806" y="1377933"/>
          <a:ext cx="9220191" cy="4677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340728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hallenges for Reputation Sys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Challenges for Reputation Systems</a:t>
            </a:r>
          </a:p>
        </p:txBody>
      </p:sp>
      <p:sp>
        <p:nvSpPr>
          <p:cNvPr id="253" name="Not enough people participat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Not enough people participate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Feedback tends to be overwhelmingly positive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Reports can be dishonest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Reputation systems are undermined if people can change identities easily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People can milk a good reputation</a:t>
            </a:r>
          </a:p>
        </p:txBody>
      </p:sp>
    </p:spTree>
    <p:extLst>
      <p:ext uri="{BB962C8B-B14F-4D97-AF65-F5344CB8AC3E}">
        <p14:creationId xmlns:p14="http://schemas.microsoft.com/office/powerpoint/2010/main" val="1605310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Insufficient particip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8064"/>
            </a:lvl1pPr>
          </a:lstStyle>
          <a:p>
            <a:r>
              <a:rPr sz="2812" dirty="0"/>
              <a:t>Insufficient participation</a:t>
            </a:r>
          </a:p>
        </p:txBody>
      </p:sp>
      <p:sp>
        <p:nvSpPr>
          <p:cNvPr id="256" name="Giving feedback for a reputation system contributes to the public good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56299" indent="-357621" defTabSz="365568">
              <a:spcBef>
                <a:spcPts val="1477"/>
              </a:spcBef>
              <a:defRPr sz="3738"/>
            </a:pPr>
            <a:r>
              <a:rPr sz="2250" dirty="0"/>
              <a:t>Giving feedback for a reputation system contributes to the public good</a:t>
            </a:r>
          </a:p>
          <a:p>
            <a:pPr marL="556299" indent="-357621" defTabSz="365568">
              <a:spcBef>
                <a:spcPts val="1477"/>
              </a:spcBef>
              <a:defRPr sz="3738"/>
            </a:pPr>
            <a:r>
              <a:rPr sz="2250" dirty="0"/>
              <a:t>However, after some information is available it is easy for people to be "free riders" without contributing anything</a:t>
            </a:r>
          </a:p>
          <a:p>
            <a:pPr marL="556299" indent="-357621" defTabSz="365568">
              <a:spcBef>
                <a:spcPts val="1477"/>
              </a:spcBef>
              <a:defRPr sz="3738"/>
            </a:pPr>
            <a:r>
              <a:rPr sz="2250" dirty="0"/>
              <a:t>Early raters take on a transaction cost (Yelpers risk going to bad restaurants with no reviews)</a:t>
            </a:r>
          </a:p>
          <a:p>
            <a:pPr marL="556299" indent="-357621" defTabSz="365568">
              <a:spcBef>
                <a:spcPts val="1477"/>
              </a:spcBef>
              <a:defRPr sz="3738"/>
            </a:pPr>
            <a:r>
              <a:rPr sz="2250" dirty="0"/>
              <a:t>Solutions?</a:t>
            </a:r>
          </a:p>
        </p:txBody>
      </p:sp>
    </p:spTree>
    <p:extLst>
      <p:ext uri="{BB962C8B-B14F-4D97-AF65-F5344CB8AC3E}">
        <p14:creationId xmlns:p14="http://schemas.microsoft.com/office/powerpoint/2010/main" val="2739588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Overwhelmingly positive feedb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Overwhelmingly positive feedback</a:t>
            </a:r>
          </a:p>
        </p:txBody>
      </p:sp>
      <p:sp>
        <p:nvSpPr>
          <p:cNvPr id="261" name="99% of all feedback on eBay is positiv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99% of all feedback on eBay is positive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Part of the problem is </a:t>
            </a:r>
            <a:r>
              <a:rPr sz="2250" b="1" dirty="0">
                <a:latin typeface="Helvetica Neue"/>
                <a:ea typeface="Helvetica Neue"/>
                <a:cs typeface="Helvetica Neue"/>
                <a:sym typeface="Helvetica Neue"/>
              </a:rPr>
              <a:t>reciprocity 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Sellers and buyers evaluate each other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Positive ratings are given in the hopes of getting positive ratings in return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Negative ratings are avoided for fear of getting negative feedback as retaliation </a:t>
            </a:r>
          </a:p>
        </p:txBody>
      </p:sp>
    </p:spTree>
    <p:extLst>
      <p:ext uri="{BB962C8B-B14F-4D97-AF65-F5344CB8AC3E}">
        <p14:creationId xmlns:p14="http://schemas.microsoft.com/office/powerpoint/2010/main" val="1424859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ishonest repor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Dishonest reports</a:t>
            </a:r>
          </a:p>
        </p:txBody>
      </p:sp>
      <p:sp>
        <p:nvSpPr>
          <p:cNvPr id="266" name="Ballot stuffing - a seller colludes with buyers to give unfairly high rating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b="1" dirty="0">
                <a:latin typeface="Helvetica Neue"/>
                <a:ea typeface="Helvetica Neue"/>
                <a:cs typeface="Helvetica Neue"/>
                <a:sym typeface="Helvetica Neue"/>
              </a:rPr>
              <a:t>Ballot stuffing</a:t>
            </a:r>
            <a:r>
              <a:rPr sz="2250" dirty="0"/>
              <a:t> - a seller colludes with buyers to give unfairly high ratings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50" dirty="0"/>
              <a:t>Bad mouthing </a:t>
            </a:r>
            <a:r>
              <a:rPr sz="22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- collusion to give negative feedback about competitors that they want to drive out of the market</a:t>
            </a:r>
          </a:p>
        </p:txBody>
      </p:sp>
    </p:spTree>
    <p:extLst>
      <p:ext uri="{BB962C8B-B14F-4D97-AF65-F5344CB8AC3E}">
        <p14:creationId xmlns:p14="http://schemas.microsoft.com/office/powerpoint/2010/main" val="886011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Identity cha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Identity changes</a:t>
            </a:r>
          </a:p>
        </p:txBody>
      </p:sp>
      <p:sp>
        <p:nvSpPr>
          <p:cNvPr id="269" name="Cheap pseudonyms - easy to disappear and re-register under a new identity with almost zero cos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b="1" dirty="0">
                <a:latin typeface="Helvetica Neue"/>
                <a:ea typeface="Helvetica Neue"/>
                <a:cs typeface="Helvetica Neue"/>
                <a:sym typeface="Helvetica Neue"/>
              </a:rPr>
              <a:t>Cheap pseudonyms -</a:t>
            </a:r>
            <a:r>
              <a:rPr sz="2250" dirty="0"/>
              <a:t> easy to disappear and re-register under a new identity with almost zero cost</a:t>
            </a:r>
          </a:p>
          <a:p>
            <a:r>
              <a:rPr sz="2250" dirty="0"/>
              <a:t>Can misbehave without paying consequences toward reputation</a:t>
            </a:r>
          </a:p>
        </p:txBody>
      </p:sp>
    </p:spTree>
    <p:extLst>
      <p:ext uri="{BB962C8B-B14F-4D97-AF65-F5344CB8AC3E}">
        <p14:creationId xmlns:p14="http://schemas.microsoft.com/office/powerpoint/2010/main" val="734270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Value imbalance exploi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Value imbalance exploitations</a:t>
            </a:r>
          </a:p>
        </p:txBody>
      </p:sp>
      <p:sp>
        <p:nvSpPr>
          <p:cNvPr id="274" name="People who want to commit fraud could first invest in building a good reputatio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People who want to commit fraud could first invest in building a good reputation</a:t>
            </a:r>
          </a:p>
          <a:p>
            <a:r>
              <a:rPr sz="2250" dirty="0" err="1"/>
              <a:t>Ebay</a:t>
            </a:r>
            <a:r>
              <a:rPr sz="2250" dirty="0"/>
              <a:t> exploit: "Riddle for 1¢. No shipping. Positive feedback"</a:t>
            </a:r>
          </a:p>
          <a:p>
            <a:r>
              <a:rPr sz="2250" dirty="0"/>
              <a:t>Sellers would take a 29¢ loss to build up positive reputation quickly</a:t>
            </a:r>
          </a:p>
        </p:txBody>
      </p:sp>
    </p:spTree>
    <p:extLst>
      <p:ext uri="{BB962C8B-B14F-4D97-AF65-F5344CB8AC3E}">
        <p14:creationId xmlns:p14="http://schemas.microsoft.com/office/powerpoint/2010/main" val="202272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putation sys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12"/>
              <a:t>Reputation systems</a:t>
            </a:r>
            <a:endParaRPr lang="en-US" sz="2812" dirty="0"/>
          </a:p>
        </p:txBody>
      </p:sp>
      <p:sp>
        <p:nvSpPr>
          <p:cNvPr id="183" name="Mechanical Turk uses a reputation system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43799" indent="-349585" defTabSz="357353">
              <a:spcBef>
                <a:spcPts val="1406"/>
              </a:spcBef>
              <a:defRPr sz="3654"/>
            </a:pPr>
            <a:r>
              <a:rPr lang="en-US" sz="2250"/>
              <a:t>Mechanical Turk uses a reputation system</a:t>
            </a:r>
          </a:p>
          <a:p>
            <a:pPr marL="543799" indent="-349585" defTabSz="357353">
              <a:spcBef>
                <a:spcPts val="1406"/>
              </a:spcBef>
              <a:defRPr sz="3654"/>
            </a:pPr>
            <a:r>
              <a:rPr lang="en-US" sz="2250"/>
              <a:t>Each Turker has a small number of variables associated with them, that are exposed to Requesters</a:t>
            </a:r>
          </a:p>
          <a:p>
            <a:pPr marL="543799" indent="-349585" defTabSz="357353">
              <a:spcBef>
                <a:spcPts val="1406"/>
              </a:spcBef>
              <a:defRPr sz="3654"/>
            </a:pPr>
            <a:r>
              <a:rPr lang="en-US" sz="2250"/>
              <a:t>Past approval rate</a:t>
            </a:r>
          </a:p>
          <a:p>
            <a:pPr marL="543799" indent="-349585" defTabSz="357353">
              <a:spcBef>
                <a:spcPts val="1406"/>
              </a:spcBef>
              <a:defRPr sz="3654"/>
            </a:pPr>
            <a:r>
              <a:rPr lang="en-US" sz="2250"/>
              <a:t>Number of HITs approved</a:t>
            </a:r>
          </a:p>
          <a:p>
            <a:pPr marL="543799" indent="-349585" defTabSz="357353">
              <a:spcBef>
                <a:spcPts val="1406"/>
              </a:spcBef>
              <a:defRPr sz="3654"/>
            </a:pPr>
            <a:r>
              <a:rPr lang="en-US" sz="2250"/>
              <a:t>Has masters qualification (photo moderation/ categorization master)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580639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hallenges for Crowdsourcing Mark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Challenges for Crowdsourcing Markets</a:t>
            </a:r>
          </a:p>
        </p:txBody>
      </p:sp>
      <p:sp>
        <p:nvSpPr>
          <p:cNvPr id="279" name="Reciprocal systems are worse than 1-sided systems in e-commerce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Reciprocal systems are worse than 1-sided systems in e-commerce.  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In e-commerce, only the sellers are likely to behave opportunistically.  No need for reciprocal evaluation.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In crowdsourcing, both sides can be fraudulent.  So reciprocal markets are important, but they are hard to get right!</a:t>
            </a:r>
          </a:p>
        </p:txBody>
      </p:sp>
    </p:spTree>
    <p:extLst>
      <p:ext uri="{BB962C8B-B14F-4D97-AF65-F5344CB8AC3E}">
        <p14:creationId xmlns:p14="http://schemas.microsoft.com/office/powerpoint/2010/main" val="2138282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hallenges for Crowdsourcing Mark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Challenges for Crowdsourcing Markets</a:t>
            </a:r>
          </a:p>
        </p:txBody>
      </p:sp>
      <p:sp>
        <p:nvSpPr>
          <p:cNvPr id="282" name="In e-commerce markets, it is straightforward for buyers to evaluate the quality of the product when they receive i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In e-commerce markets, it is straightforward for buyers to evaluate the quality of the product when they receive it.</a:t>
            </a:r>
          </a:p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In crowdsourcing markets, verifying the correct answer is sometimes as costly as producing it.</a:t>
            </a:r>
          </a:p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This has the potential to significantly reduce participation and/or accuracy of reviews</a:t>
            </a:r>
          </a:p>
        </p:txBody>
      </p:sp>
    </p:spTree>
    <p:extLst>
      <p:ext uri="{BB962C8B-B14F-4D97-AF65-F5344CB8AC3E}">
        <p14:creationId xmlns:p14="http://schemas.microsoft.com/office/powerpoint/2010/main" val="1052867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hallenges for Crowdsourcing Mark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Challenges for Crowdsourcing Markets</a:t>
            </a:r>
          </a:p>
        </p:txBody>
      </p:sp>
      <p:sp>
        <p:nvSpPr>
          <p:cNvPr id="285" name="No &quot;price premium&quot; for high quality worker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No "price premium" for high quality workers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In e-commerce markets, sellers with a good reputation can sell their goods at a relatively high price (premium) 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In crowdsourcing, the requester sets the price, and this is typically the same for all workers</a:t>
            </a:r>
          </a:p>
        </p:txBody>
      </p:sp>
    </p:spTree>
    <p:extLst>
      <p:ext uri="{BB962C8B-B14F-4D97-AF65-F5344CB8AC3E}">
        <p14:creationId xmlns:p14="http://schemas.microsoft.com/office/powerpoint/2010/main" val="1591330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Control  part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14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DE09-FFEE-C045-8BA8-3F4DC016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Mechanisms for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07A7-294F-FF4C-A374-0EA04117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Aggregation and redundancy</a:t>
            </a:r>
          </a:p>
          <a:p>
            <a:r>
              <a:rPr lang="en-US" dirty="0"/>
              <a:t>Embedded gold standard data</a:t>
            </a:r>
          </a:p>
          <a:p>
            <a:r>
              <a:rPr lang="en-US" dirty="0"/>
              <a:t>Economic incentives</a:t>
            </a:r>
          </a:p>
          <a:p>
            <a:r>
              <a:rPr lang="en-US" dirty="0"/>
              <a:t>Reputation systems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Statistical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17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1C275F-D7DD-2C46-9976-0E022BEE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 algorithm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87790F-9D79-FD4D-B394-B96832FF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 is an algorithm for finding the probabilities of unobserved variables</a:t>
            </a:r>
          </a:p>
          <a:p>
            <a:r>
              <a:rPr lang="en-US" dirty="0"/>
              <a:t>We will use it to estimate how accurate workers’ labels are, and infer how good each worker is</a:t>
            </a:r>
          </a:p>
          <a:p>
            <a:r>
              <a:rPr lang="en-US" dirty="0"/>
              <a:t>This is more sophisticated than voting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57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C670-281F-EF40-AFA8-CFCFAF5D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Dawid</a:t>
            </a:r>
            <a:r>
              <a:rPr lang="en-US" dirty="0"/>
              <a:t> and Skene (1977)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2EA13-658A-F84D-99CD-36D44EB1B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Maximum Likelihood Estimation of Observer Error-rates using the EM Algorithm</a:t>
            </a:r>
          </a:p>
          <a:p>
            <a:r>
              <a:rPr lang="en-US" dirty="0"/>
              <a:t>Examined application to medical diagnosis</a:t>
            </a:r>
          </a:p>
          <a:p>
            <a:r>
              <a:rPr lang="en-US" dirty="0"/>
              <a:t>Patients are sometimes treated by multiple physicians, who can give different diagnoses</a:t>
            </a:r>
          </a:p>
          <a:p>
            <a:r>
              <a:rPr lang="en-US" dirty="0"/>
              <a:t>Why? Doctors may has different questions. Patient may describe history differently. Doctors may classify symptoms differently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6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server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 Error</a:t>
            </a:r>
          </a:p>
        </p:txBody>
      </p:sp>
      <p:sp>
        <p:nvSpPr>
          <p:cNvPr id="189" name="Given that different doctors have different opinions, they can’t all be righ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Given that different doctors have different opinions, they can’t all be right.</a:t>
            </a:r>
          </a:p>
          <a:p>
            <a:r>
              <a:rPr dirty="0"/>
              <a:t>How often do individual physicians suffer from “observer error”? Are their errors systematic?</a:t>
            </a:r>
          </a:p>
          <a:p>
            <a:r>
              <a:rPr dirty="0"/>
              <a:t>Answers depend on the “true” diagnosis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9571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server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 Error</a:t>
            </a:r>
          </a:p>
        </p:txBody>
      </p:sp>
      <p:sp>
        <p:nvSpPr>
          <p:cNvPr id="189" name="Given that different doctors have different opinions, they can’t all be righ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Observer error would be easy to calculate if we had ground truth</a:t>
            </a:r>
          </a:p>
          <a:p>
            <a:r>
              <a:rPr lang="en-US" dirty="0"/>
              <a:t>Simply count the misdiagnoses and divide by the total number of diagnoses </a:t>
            </a:r>
          </a:p>
          <a:p>
            <a:r>
              <a:rPr lang="en-US" dirty="0"/>
              <a:t>However, sometimes it is impossible to know what diagnosis is correct. Same set of symptoms can arise from multiple root causes.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74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I know it when I see it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8148"/>
            </a:lvl1pPr>
          </a:lstStyle>
          <a:p>
            <a:r>
              <a:t>“I know it when I see it”</a:t>
            </a:r>
          </a:p>
        </p:txBody>
      </p:sp>
      <p:pic>
        <p:nvPicPr>
          <p:cNvPr id="195" name="Seal_of_the_United_States_Supreme_Court.png" descr="Seal_of_the_United_States_Supreme_Cou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91" y="1626882"/>
            <a:ext cx="4435249" cy="443524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I shall not today attempt further to define &quot;hard-core pornography&quot;; and perhaps I could never succeed in intelligibly doing so. But I know it when I see it.…"/>
          <p:cNvSpPr txBox="1"/>
          <p:nvPr/>
        </p:nvSpPr>
        <p:spPr>
          <a:xfrm>
            <a:off x="390766" y="1372932"/>
            <a:ext cx="5705235" cy="494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7625" tIns="47625" rIns="47625" bIns="47625" anchor="ctr">
            <a:spAutoFit/>
          </a:bodyPr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3937" dirty="0"/>
              <a:t>I shall not today attempt further to define "hard-core pornography"; and perhaps I could never succeed in intelligibly doing so. But I know it when I see it. 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3937" dirty="0"/>
              <a:t>—Justice Potter Stewart</a:t>
            </a:r>
          </a:p>
        </p:txBody>
      </p:sp>
    </p:spTree>
    <p:extLst>
      <p:ext uri="{BB962C8B-B14F-4D97-AF65-F5344CB8AC3E}">
        <p14:creationId xmlns:p14="http://schemas.microsoft.com/office/powerpoint/2010/main" val="2339277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ros and Cons of MTurk’s reputation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7308"/>
            </a:lvl1pPr>
          </a:lstStyle>
          <a:p>
            <a:r>
              <a:rPr sz="2812" dirty="0"/>
              <a:t>Pros and Cons of </a:t>
            </a:r>
            <a:r>
              <a:rPr sz="2812" dirty="0" err="1"/>
              <a:t>MTurk’s</a:t>
            </a:r>
            <a:r>
              <a:rPr sz="2812" dirty="0"/>
              <a:t> reputation system</a:t>
            </a:r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3153ADB6-8C36-8E48-B4F4-09B141B404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142861"/>
              </p:ext>
            </p:extLst>
          </p:nvPr>
        </p:nvGraphicFramePr>
        <p:xfrm>
          <a:off x="400050" y="1347788"/>
          <a:ext cx="8777883" cy="4741999"/>
        </p:xfrm>
        <a:graphic>
          <a:graphicData uri="http://schemas.openxmlformats.org/drawingml/2006/table">
            <a:tbl>
              <a:tblPr/>
              <a:tblGrid>
                <a:gridCol w="4455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2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920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 b="1" dirty="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Pros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 b="1" dirty="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Cons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6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Gives a bit information about what other Requesters thought of a Worker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 dirty="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Reasons for rejections not shared; Weights all Requesters equally 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3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Allows you to select Amazon’s master’s qualification, which is given to experienced Workers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It is not clear who gets the master’s qual.  No way to share other qualifications.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13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2300" dirty="0">
                        <a:latin typeface="+mn-lt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 dirty="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Asymmetric: applies only to Workers, with no way to rate Requesters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063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Table"/>
          <p:cNvGraphicFramePr/>
          <p:nvPr/>
        </p:nvGraphicFramePr>
        <p:xfrm>
          <a:off x="2108968" y="173159"/>
          <a:ext cx="7974063" cy="6096584"/>
        </p:xfrm>
        <a:graphic>
          <a:graphicData uri="http://schemas.openxmlformats.org/drawingml/2006/table">
            <a:tbl>
              <a:tblPr/>
              <a:tblGrid>
                <a:gridCol w="1957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url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worker1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worker2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worker3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worker4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worker5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sunnyfun.com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08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sex-</a:t>
                      </a: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mission.com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04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google.com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youporn.com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904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yahoo.com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811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66743D-88DA-2043-8A56-DD034791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C8B2A-B266-4E4D-93A2-6BB29E987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have Justice Stewart rule on everything</a:t>
            </a:r>
          </a:p>
          <a:p>
            <a:r>
              <a:rPr lang="en-US" dirty="0"/>
              <a:t>Instead, we will apply </a:t>
            </a:r>
            <a:r>
              <a:rPr lang="en-US" dirty="0" err="1"/>
              <a:t>Dawid</a:t>
            </a:r>
            <a:r>
              <a:rPr lang="en-US" dirty="0"/>
              <a:t> and Skene’s EM algorithm, which iteratively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Estimates the correct answers, using labels from multiple workers, and accounts for the quality of each worker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Estimates the quality of the workers by comparing the submitted answers to the inferred correct answers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40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Inputs</a:t>
            </a:r>
          </a:p>
        </p:txBody>
      </p:sp>
      <p:sp>
        <p:nvSpPr>
          <p:cNvPr id="208" name="a set of N objects o1 ... oN  sunnyfun.com, sex-mission.com, google.com, youporn.com, yahoo.com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 set of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dirty="0"/>
              <a:t> objects o</a:t>
            </a:r>
            <a:r>
              <a:rPr sz="3750" i="1" baseline="-5999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dirty="0"/>
              <a:t> ... </a:t>
            </a:r>
            <a:r>
              <a:rPr dirty="0" err="1"/>
              <a:t>o</a:t>
            </a:r>
            <a:r>
              <a:rPr i="1" baseline="-5999" dirty="0" err="1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dirty="0"/>
              <a:t> </a:t>
            </a:r>
            <a:br>
              <a:rPr dirty="0"/>
            </a:br>
            <a:r>
              <a:rPr dirty="0" err="1">
                <a:solidFill>
                  <a:srgbClr val="0433FF"/>
                </a:solidFill>
              </a:rPr>
              <a:t>sunnyfun.com</a:t>
            </a:r>
            <a:r>
              <a:rPr dirty="0">
                <a:solidFill>
                  <a:srgbClr val="0433FF"/>
                </a:solidFill>
              </a:rPr>
              <a:t>, sex-</a:t>
            </a:r>
            <a:r>
              <a:rPr dirty="0" err="1">
                <a:solidFill>
                  <a:srgbClr val="0433FF"/>
                </a:solidFill>
              </a:rPr>
              <a:t>mission.com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google.com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youporn.com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yahoo.com</a:t>
            </a:r>
            <a:endParaRPr dirty="0">
              <a:solidFill>
                <a:srgbClr val="0433FF"/>
              </a:solidFill>
            </a:endParaRPr>
          </a:p>
          <a:p>
            <a:r>
              <a:rPr dirty="0"/>
              <a:t>a set of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dirty="0"/>
              <a:t> possible labels:</a:t>
            </a:r>
            <a:br>
              <a:rPr dirty="0"/>
            </a:br>
            <a:r>
              <a:rPr dirty="0"/>
              <a:t>{</a:t>
            </a:r>
            <a:r>
              <a:rPr dirty="0">
                <a:solidFill>
                  <a:srgbClr val="FF2600"/>
                </a:solidFill>
              </a:rPr>
              <a:t>porn, not porn</a:t>
            </a:r>
            <a:r>
              <a:rPr dirty="0"/>
              <a:t>}</a:t>
            </a:r>
          </a:p>
          <a:p>
            <a:r>
              <a:rPr dirty="0"/>
              <a:t>Labels for each object by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dirty="0"/>
              <a:t>workers</a:t>
            </a:r>
            <a:br>
              <a:rPr dirty="0"/>
            </a:br>
            <a:r>
              <a:rPr dirty="0">
                <a:solidFill>
                  <a:srgbClr val="4F8F00"/>
                </a:solidFill>
              </a:rPr>
              <a:t>worker1, worker2, worker3, worker4, worker5</a:t>
            </a:r>
          </a:p>
        </p:txBody>
      </p:sp>
    </p:spTree>
    <p:extLst>
      <p:ext uri="{BB962C8B-B14F-4D97-AF65-F5344CB8AC3E}">
        <p14:creationId xmlns:p14="http://schemas.microsoft.com/office/powerpoint/2010/main" val="889787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a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 1</a:t>
            </a:r>
          </a:p>
        </p:txBody>
      </p:sp>
      <p:sp>
        <p:nvSpPr>
          <p:cNvPr id="211" name="Recover the true class label T(on) for each object on  when “gold” truth is unknow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Recover the true class label </a:t>
            </a:r>
            <a:r>
              <a:rPr b="1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>
                <a:solidFill>
                  <a:srgbClr val="FF9300"/>
                </a:solidFill>
              </a:rPr>
              <a:t>(o</a:t>
            </a:r>
            <a:r>
              <a:rPr i="1" baseline="-5999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>
                <a:solidFill>
                  <a:srgbClr val="FF9300"/>
                </a:solidFill>
              </a:rPr>
              <a:t>)</a:t>
            </a:r>
            <a:r>
              <a:t> for each object </a:t>
            </a:r>
            <a:r>
              <a:rPr>
                <a:solidFill>
                  <a:srgbClr val="0433FF"/>
                </a:solidFill>
              </a:rPr>
              <a:t>o</a:t>
            </a:r>
            <a:r>
              <a:rPr i="1" baseline="-5999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t>  when “</a:t>
            </a:r>
            <a:r>
              <a:rPr>
                <a:solidFill>
                  <a:srgbClr val="FF9300"/>
                </a:solidFill>
              </a:rPr>
              <a:t>gold</a:t>
            </a:r>
            <a:r>
              <a:t>” truth is unknown </a:t>
            </a:r>
          </a:p>
          <a:p>
            <a:r>
              <a:t>Since the true labels are not known / never directly observed, they are called </a:t>
            </a: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latent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953682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al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 2</a:t>
            </a:r>
          </a:p>
        </p:txBody>
      </p:sp>
      <p:sp>
        <p:nvSpPr>
          <p:cNvPr id="214" name="For each worker who contributed labels, calculate their accuracy or reliability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each worker who contributed labels, calculate their accuracy or reliability</a:t>
            </a:r>
          </a:p>
          <a:p>
            <a:r>
              <a:t>To calculate accuracy show how often they mistakenly choose one label when a different one is the actual truth</a:t>
            </a:r>
          </a:p>
        </p:txBody>
      </p:sp>
    </p:spTree>
    <p:extLst>
      <p:ext uri="{BB962C8B-B14F-4D97-AF65-F5344CB8AC3E}">
        <p14:creationId xmlns:p14="http://schemas.microsoft.com/office/powerpoint/2010/main" val="889946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830C-8916-1548-84AB-9290618A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Chicken and egg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19087-948B-9C46-A681-F7E746848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what the </a:t>
            </a:r>
            <a:r>
              <a:rPr lang="en-US" b="1" dirty="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 class labels</a:t>
            </a:r>
            <a:r>
              <a:rPr lang="en-US" dirty="0"/>
              <a:t> were for each object for each object, then we could compute each </a:t>
            </a:r>
            <a:r>
              <a:rPr lang="en-US" dirty="0" err="1"/>
              <a:t>Turker’s</a:t>
            </a:r>
            <a:r>
              <a:rPr lang="en-US" dirty="0"/>
              <a:t> accuracy</a:t>
            </a:r>
          </a:p>
          <a:p>
            <a:r>
              <a:rPr lang="en-US" dirty="0"/>
              <a:t>If we had </a:t>
            </a:r>
            <a:r>
              <a:rPr lang="en-US" b="1" dirty="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accuracies for every </a:t>
            </a:r>
            <a:r>
              <a:rPr lang="en-US" b="1" dirty="0" err="1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Turker</a:t>
            </a:r>
            <a:r>
              <a:rPr lang="en-US" dirty="0"/>
              <a:t>, then we could infer what the true label for each object should 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25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35" y="107258"/>
            <a:ext cx="8133886" cy="63693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886963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"/>
          <p:cNvGraphicFramePr/>
          <p:nvPr/>
        </p:nvGraphicFramePr>
        <p:xfrm>
          <a:off x="2416969" y="892969"/>
          <a:ext cx="7519705" cy="5072058"/>
        </p:xfrm>
        <a:graphic>
          <a:graphicData uri="http://schemas.openxmlformats.org/drawingml/2006/table">
            <a:tbl>
              <a:tblPr/>
              <a:tblGrid>
                <a:gridCol w="1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53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sunnyfun.com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sex-mission.com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google.com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youporn.com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yahoo.com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629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Output: “True” Lab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Output: “True” Labels</a:t>
            </a:r>
          </a:p>
        </p:txBody>
      </p:sp>
      <p:graphicFrame>
        <p:nvGraphicFramePr>
          <p:cNvPr id="229" name="Table"/>
          <p:cNvGraphicFramePr/>
          <p:nvPr/>
        </p:nvGraphicFramePr>
        <p:xfrm>
          <a:off x="2497739" y="1886647"/>
          <a:ext cx="6711259" cy="4424898"/>
        </p:xfrm>
        <a:graphic>
          <a:graphicData uri="http://schemas.openxmlformats.org/drawingml/2006/table">
            <a:tbl>
              <a:tblPr/>
              <a:tblGrid>
                <a:gridCol w="4290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0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7532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url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True Labels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sunnyfun.com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sex-mission.com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77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google.com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youporn.com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77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yahoo.com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843402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7E91-B697-6C4E-A94A-7AA6FFB5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until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90FE-E094-424C-B726-2B114149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continue to iterate until your values converge </a:t>
            </a:r>
          </a:p>
          <a:p>
            <a:r>
              <a:rPr lang="en-US" dirty="0"/>
              <a:t>For this example, we converge after the first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35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nfederated Tru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Confederated Trust</a:t>
            </a:r>
          </a:p>
        </p:txBody>
      </p:sp>
      <p:sp>
        <p:nvSpPr>
          <p:cNvPr id="191" name="Acceptance rate doesn’t show how good a worker is at a particular task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Acceptance rate doesn’t show how good a worker is at a particular task</a:t>
            </a:r>
          </a:p>
          <a:p>
            <a:r>
              <a:rPr sz="2250" dirty="0"/>
              <a:t>Qualifications like the “photo moderation master’s” may show this</a:t>
            </a:r>
          </a:p>
          <a:p>
            <a:r>
              <a:rPr sz="2250" dirty="0"/>
              <a:t>However, there is no way to share this information with other requesters</a:t>
            </a:r>
          </a:p>
          <a:p>
            <a:r>
              <a:rPr sz="2250" dirty="0"/>
              <a:t>Lots of reinventing the wheel</a:t>
            </a:r>
          </a:p>
        </p:txBody>
      </p:sp>
    </p:spTree>
    <p:extLst>
      <p:ext uri="{BB962C8B-B14F-4D97-AF65-F5344CB8AC3E}">
        <p14:creationId xmlns:p14="http://schemas.microsoft.com/office/powerpoint/2010/main" val="353104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"/>
          <p:cNvGraphicFramePr/>
          <p:nvPr/>
        </p:nvGraphicFramePr>
        <p:xfrm>
          <a:off x="2416969" y="892969"/>
          <a:ext cx="7519705" cy="5072058"/>
        </p:xfrm>
        <a:graphic>
          <a:graphicData uri="http://schemas.openxmlformats.org/drawingml/2006/table">
            <a:tbl>
              <a:tblPr/>
              <a:tblGrid>
                <a:gridCol w="1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53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sunnyfun.com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sex-mission.com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google.com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youporn.com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yahoo.com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418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771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2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3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4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5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6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7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0" name="Initialize confusion matrices to uniform"/>
          <p:cNvGrpSpPr/>
          <p:nvPr/>
        </p:nvGrpSpPr>
        <p:grpSpPr>
          <a:xfrm rot="20255370">
            <a:off x="9724137" y="335007"/>
            <a:ext cx="2875168" cy="1366244"/>
            <a:chOff x="0" y="0"/>
            <a:chExt cx="4089126" cy="1943101"/>
          </a:xfrm>
        </p:grpSpPr>
        <p:sp>
          <p:nvSpPr>
            <p:cNvPr id="139" name="Initialize confusion matrices to uniform"/>
            <p:cNvSpPr txBox="1"/>
            <p:nvPr/>
          </p:nvSpPr>
          <p:spPr>
            <a:xfrm>
              <a:off x="50800" y="482529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Initialize confusion matrices to uniform</a:t>
              </a:r>
            </a:p>
          </p:txBody>
        </p:sp>
        <p:pic>
          <p:nvPicPr>
            <p:cNvPr id="138" name="Initialize confusion matrices to uniform Initialize confusion matrices to uniform" descr="Initialize confusion matrices to uniform Initialize confusion matrices to uniform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628453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3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4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5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6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8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1" name="Compute labels using majority vote"/>
          <p:cNvGrpSpPr/>
          <p:nvPr/>
        </p:nvGrpSpPr>
        <p:grpSpPr>
          <a:xfrm rot="20255370">
            <a:off x="608737" y="4284769"/>
            <a:ext cx="2875168" cy="1366244"/>
            <a:chOff x="0" y="0"/>
            <a:chExt cx="4089126" cy="1943101"/>
          </a:xfrm>
        </p:grpSpPr>
        <p:sp>
          <p:nvSpPr>
            <p:cNvPr id="150" name="Compute labels using majority vote"/>
            <p:cNvSpPr txBox="1"/>
            <p:nvPr/>
          </p:nvSpPr>
          <p:spPr>
            <a:xfrm>
              <a:off x="50800" y="482528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Compute labels using majority vote</a:t>
              </a:r>
            </a:p>
          </p:txBody>
        </p:sp>
        <p:pic>
          <p:nvPicPr>
            <p:cNvPr id="149" name="Compute labels using majority vote Compute labels using majority vote" descr="Compute labels using majority vote Compute labels using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90978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Compute labels using majority vote">
            <a:extLst>
              <a:ext uri="{FF2B5EF4-FFF2-40B4-BE49-F238E27FC236}">
                <a16:creationId xmlns:a16="http://schemas.microsoft.com/office/drawing/2014/main" id="{71DDE7D4-EC7F-C347-B499-9AF7E747DBE1}"/>
              </a:ext>
            </a:extLst>
          </p:cNvPr>
          <p:cNvGrpSpPr/>
          <p:nvPr/>
        </p:nvGrpSpPr>
        <p:grpSpPr>
          <a:xfrm rot="20255370">
            <a:off x="608737" y="4284769"/>
            <a:ext cx="2875168" cy="1366244"/>
            <a:chOff x="0" y="0"/>
            <a:chExt cx="4089126" cy="1943101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F3896060-E877-794F-BD47-C7D80B95942F}"/>
                </a:ext>
              </a:extLst>
            </p:cNvPr>
            <p:cNvSpPr txBox="1"/>
            <p:nvPr/>
          </p:nvSpPr>
          <p:spPr>
            <a:xfrm>
              <a:off x="50800" y="482528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Compute labels using majority vote</a:t>
              </a:r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43650CE8-5E23-E947-8F32-6D151D030A9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81348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1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E84FAA82-2290-4F4D-8ECC-6968A8229023}"/>
              </a:ext>
            </a:extLst>
          </p:cNvPr>
          <p:cNvGrpSpPr/>
          <p:nvPr/>
        </p:nvGrpSpPr>
        <p:grpSpPr>
          <a:xfrm>
            <a:off x="608737" y="4284769"/>
            <a:ext cx="2875168" cy="1366244"/>
            <a:chOff x="608737" y="4284769"/>
            <a:chExt cx="2875168" cy="1366244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A16AB0E8-463B-794A-844A-2FA683C1CCBF}"/>
                </a:ext>
              </a:extLst>
            </p:cNvPr>
            <p:cNvSpPr txBox="1"/>
            <p:nvPr/>
          </p:nvSpPr>
          <p:spPr>
            <a:xfrm rot="20255370">
              <a:off x="644456" y="4470159"/>
              <a:ext cx="2803730" cy="995465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ctr"/>
              <a:r>
                <a:rPr lang="en-US" sz="2000" dirty="0"/>
                <a:t>Treat the correct label as the one with the most votes</a:t>
              </a:r>
              <a:endParaRPr sz="2000" dirty="0"/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B808B765-40F5-3347-91CF-536DB0E13D5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255370">
              <a:off x="608737" y="4284769"/>
              <a:ext cx="2875168" cy="136624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113394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0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2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3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4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5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38" name="Recompute worker confusion matrices…as though your labels are 100% correct"/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337" name="Recompute worker confusion matrices…as though your labels are 100% correct"/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336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927766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1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2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3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4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5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6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worker confusion matrices…as though your labels are 100% correct">
            <a:extLst>
              <a:ext uri="{FF2B5EF4-FFF2-40B4-BE49-F238E27FC236}">
                <a16:creationId xmlns:a16="http://schemas.microsoft.com/office/drawing/2014/main" id="{B1D359BC-54F0-6E4B-9BB6-A302FDE18B7B}"/>
              </a:ext>
            </a:extLst>
          </p:cNvPr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13" name="Recompute worker confusion matrices…as though your labels are 100% correct">
              <a:extLst>
                <a:ext uri="{FF2B5EF4-FFF2-40B4-BE49-F238E27FC236}">
                  <a16:creationId xmlns:a16="http://schemas.microsoft.com/office/drawing/2014/main" id="{5101A323-7B74-E247-9DFE-621ECD80546D}"/>
                </a:ext>
              </a:extLst>
            </p:cNvPr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14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>
              <a:extLst>
                <a:ext uri="{FF2B5EF4-FFF2-40B4-BE49-F238E27FC236}">
                  <a16:creationId xmlns:a16="http://schemas.microsoft.com/office/drawing/2014/main" id="{B1CF7807-0DEC-0143-AEA7-8E563A9044E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652546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2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3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4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5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6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7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worker confusion matrices…as though your labels are 100% correct">
            <a:extLst>
              <a:ext uri="{FF2B5EF4-FFF2-40B4-BE49-F238E27FC236}">
                <a16:creationId xmlns:a16="http://schemas.microsoft.com/office/drawing/2014/main" id="{CB5D972C-0127-4246-A6CB-968329B73BAA}"/>
              </a:ext>
            </a:extLst>
          </p:cNvPr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13" name="Recompute worker confusion matrices…as though your labels are 100% correct">
              <a:extLst>
                <a:ext uri="{FF2B5EF4-FFF2-40B4-BE49-F238E27FC236}">
                  <a16:creationId xmlns:a16="http://schemas.microsoft.com/office/drawing/2014/main" id="{7EA2955D-1CE8-774C-86A3-0A1149F9DCB2}"/>
                </a:ext>
              </a:extLst>
            </p:cNvPr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14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>
              <a:extLst>
                <a:ext uri="{FF2B5EF4-FFF2-40B4-BE49-F238E27FC236}">
                  <a16:creationId xmlns:a16="http://schemas.microsoft.com/office/drawing/2014/main" id="{F1CAAB1B-5004-C141-BE96-5E2A97221210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339601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63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4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5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6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7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8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worker confusion matrices…as though your labels are 100% correct">
            <a:extLst>
              <a:ext uri="{FF2B5EF4-FFF2-40B4-BE49-F238E27FC236}">
                <a16:creationId xmlns:a16="http://schemas.microsoft.com/office/drawing/2014/main" id="{31A9F5CA-2BD5-A141-AD26-6F6A4B8AF93A}"/>
              </a:ext>
            </a:extLst>
          </p:cNvPr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13" name="Recompute worker confusion matrices…as though your labels are 100% correct">
              <a:extLst>
                <a:ext uri="{FF2B5EF4-FFF2-40B4-BE49-F238E27FC236}">
                  <a16:creationId xmlns:a16="http://schemas.microsoft.com/office/drawing/2014/main" id="{FE9F7CDB-18BE-0049-B7BA-67CF1B0366F3}"/>
                </a:ext>
              </a:extLst>
            </p:cNvPr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14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>
              <a:extLst>
                <a:ext uri="{FF2B5EF4-FFF2-40B4-BE49-F238E27FC236}">
                  <a16:creationId xmlns:a16="http://schemas.microsoft.com/office/drawing/2014/main" id="{C400040C-32C9-0B49-8C0E-66D13AEC42B5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5314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onfederated Tru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Confederated Trust</a:t>
            </a:r>
          </a:p>
        </p:txBody>
      </p:sp>
      <p:sp>
        <p:nvSpPr>
          <p:cNvPr id="194" name="Do you think it would be useful to share qualifications among requesters?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Do you think it would be useful to share qualifications among requesters?</a:t>
            </a:r>
          </a:p>
          <a:p>
            <a:r>
              <a:rPr sz="2250" dirty="0"/>
              <a:t>How would you do it?</a:t>
            </a:r>
          </a:p>
        </p:txBody>
      </p:sp>
    </p:spTree>
    <p:extLst>
      <p:ext uri="{BB962C8B-B14F-4D97-AF65-F5344CB8AC3E}">
        <p14:creationId xmlns:p14="http://schemas.microsoft.com/office/powerpoint/2010/main" val="281782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82" name="Renormalize confusion matrices (based on true labels)"/>
          <p:cNvGrpSpPr/>
          <p:nvPr/>
        </p:nvGrpSpPr>
        <p:grpSpPr>
          <a:xfrm rot="20255370">
            <a:off x="9529656" y="1109457"/>
            <a:ext cx="2875168" cy="1750219"/>
            <a:chOff x="0" y="0"/>
            <a:chExt cx="4089126" cy="2489200"/>
          </a:xfrm>
        </p:grpSpPr>
        <p:sp>
          <p:nvSpPr>
            <p:cNvPr id="381" name="Renormalize confusion matrices (based on true labels)"/>
            <p:cNvSpPr txBox="1"/>
            <p:nvPr/>
          </p:nvSpPr>
          <p:spPr>
            <a:xfrm>
              <a:off x="50799" y="536714"/>
              <a:ext cx="3987527" cy="1415772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Renormalize confusion matrices (based on true labels)</a:t>
              </a:r>
            </a:p>
          </p:txBody>
        </p:sp>
        <p:pic>
          <p:nvPicPr>
            <p:cNvPr id="380" name="Renormalize confusion matrices (based on true labels) Renormalize confusion matrices (based on true labels)" descr="Renormalize confusion matrices (based on true labels) Renormalize confusion matrices (based on true labels)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767922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5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6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7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8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9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0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normalize confusion matrices (based on true labels)">
            <a:extLst>
              <a:ext uri="{FF2B5EF4-FFF2-40B4-BE49-F238E27FC236}">
                <a16:creationId xmlns:a16="http://schemas.microsoft.com/office/drawing/2014/main" id="{5DD3A4B9-35A8-8A4C-B88C-E09439E2E735}"/>
              </a:ext>
            </a:extLst>
          </p:cNvPr>
          <p:cNvGrpSpPr/>
          <p:nvPr/>
        </p:nvGrpSpPr>
        <p:grpSpPr>
          <a:xfrm rot="20255370">
            <a:off x="9529656" y="1109457"/>
            <a:ext cx="2875168" cy="1750219"/>
            <a:chOff x="0" y="0"/>
            <a:chExt cx="4089126" cy="2489200"/>
          </a:xfrm>
        </p:grpSpPr>
        <p:sp>
          <p:nvSpPr>
            <p:cNvPr id="13" name="Renormalize confusion matrices (based on true labels)">
              <a:extLst>
                <a:ext uri="{FF2B5EF4-FFF2-40B4-BE49-F238E27FC236}">
                  <a16:creationId xmlns:a16="http://schemas.microsoft.com/office/drawing/2014/main" id="{63785C84-24C5-D74D-A27F-E777E90F01A4}"/>
                </a:ext>
              </a:extLst>
            </p:cNvPr>
            <p:cNvSpPr txBox="1"/>
            <p:nvPr/>
          </p:nvSpPr>
          <p:spPr>
            <a:xfrm>
              <a:off x="50799" y="536714"/>
              <a:ext cx="3987527" cy="1415772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Renormalize confusion matrices (based on true labels)</a:t>
              </a:r>
            </a:p>
          </p:txBody>
        </p:sp>
        <p:pic>
          <p:nvPicPr>
            <p:cNvPr id="14" name="Renormalize confusion matrices (based on true labels) Renormalize confusion matrices (based on true labels)" descr="Renormalize confusion matrices (based on true labels) Renormalize confusion matrices (based on true labels)">
              <a:extLst>
                <a:ext uri="{FF2B5EF4-FFF2-40B4-BE49-F238E27FC236}">
                  <a16:creationId xmlns:a16="http://schemas.microsoft.com/office/drawing/2014/main" id="{EC0D18BE-048F-B740-ACCF-29AE7D55E0F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90167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6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7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8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9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0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1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04" name="Recompute labels using weighted majority vote"/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403" name="Recompute labels using weighted majority vote"/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402" name="Recompute labels using weighted majority vote Recompute labels using weighted majority vote" descr="Recompute labels using weighted majority vote Recompute labels using weighted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668445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7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8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9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0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1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2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labels using weighted majority vote">
            <a:extLst>
              <a:ext uri="{FF2B5EF4-FFF2-40B4-BE49-F238E27FC236}">
                <a16:creationId xmlns:a16="http://schemas.microsoft.com/office/drawing/2014/main" id="{793C11D7-2C69-BE4B-BCC4-2B883EFEF26F}"/>
              </a:ext>
            </a:extLst>
          </p:cNvPr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13" name="Recompute labels using weighted majority vote">
              <a:extLst>
                <a:ext uri="{FF2B5EF4-FFF2-40B4-BE49-F238E27FC236}">
                  <a16:creationId xmlns:a16="http://schemas.microsoft.com/office/drawing/2014/main" id="{628A7D1C-FC63-8B48-9C37-BB61F0967F20}"/>
                </a:ext>
              </a:extLst>
            </p:cNvPr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14" name="Recompute labels using weighted majority vote Recompute labels using weighted majority vote" descr="Recompute labels using weighted majority vote Recompute labels using weighted majority vote">
              <a:extLst>
                <a:ext uri="{FF2B5EF4-FFF2-40B4-BE49-F238E27FC236}">
                  <a16:creationId xmlns:a16="http://schemas.microsoft.com/office/drawing/2014/main" id="{4C00A012-C7C4-3E4B-827D-2ACA36FF14B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497187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18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9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0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1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2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3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0.18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labels using weighted majority vote">
            <a:extLst>
              <a:ext uri="{FF2B5EF4-FFF2-40B4-BE49-F238E27FC236}">
                <a16:creationId xmlns:a16="http://schemas.microsoft.com/office/drawing/2014/main" id="{9D55961C-148F-A043-B5F2-4C22BECB5B53}"/>
              </a:ext>
            </a:extLst>
          </p:cNvPr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13" name="Recompute labels using weighted majority vote">
              <a:extLst>
                <a:ext uri="{FF2B5EF4-FFF2-40B4-BE49-F238E27FC236}">
                  <a16:creationId xmlns:a16="http://schemas.microsoft.com/office/drawing/2014/main" id="{F83F04CD-9135-414E-BE39-F1C7B8EC2749}"/>
                </a:ext>
              </a:extLst>
            </p:cNvPr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14" name="Recompute labels using weighted majority vote Recompute labels using weighted majority vote" descr="Recompute labels using weighted majority vote Recompute labels using weighted majority vote">
              <a:extLst>
                <a:ext uri="{FF2B5EF4-FFF2-40B4-BE49-F238E27FC236}">
                  <a16:creationId xmlns:a16="http://schemas.microsoft.com/office/drawing/2014/main" id="{821E695D-D28B-3B42-B6D4-44120640BAC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251224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480022E-DB13-2941-944C-612563787944}"/>
              </a:ext>
            </a:extLst>
          </p:cNvPr>
          <p:cNvGrpSpPr/>
          <p:nvPr/>
        </p:nvGrpSpPr>
        <p:grpSpPr>
          <a:xfrm>
            <a:off x="608737" y="4284769"/>
            <a:ext cx="2875168" cy="1366244"/>
            <a:chOff x="608737" y="4284769"/>
            <a:chExt cx="2875168" cy="1366244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C1493DF5-5213-9F4E-ABFF-4490E2ACB46F}"/>
                </a:ext>
              </a:extLst>
            </p:cNvPr>
            <p:cNvSpPr txBox="1"/>
            <p:nvPr/>
          </p:nvSpPr>
          <p:spPr>
            <a:xfrm rot="20255370">
              <a:off x="644456" y="4470159"/>
              <a:ext cx="2803730" cy="995465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ctr"/>
              <a:r>
                <a:rPr lang="en-US" sz="2000" dirty="0"/>
                <a:t>Treat the correct label as the one with the most votes</a:t>
              </a:r>
              <a:endParaRPr sz="2000" dirty="0"/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05EF6BB5-3B71-B148-A0AC-A8D0BDAFDFB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255370">
              <a:off x="608737" y="4284769"/>
              <a:ext cx="2875168" cy="136624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89441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37" name="Recompute worker confusion matrices…as though your labels are 100% correct"/>
          <p:cNvGrpSpPr/>
          <p:nvPr/>
        </p:nvGrpSpPr>
        <p:grpSpPr>
          <a:xfrm rot="20255370">
            <a:off x="9275850" y="1454456"/>
            <a:ext cx="2875168" cy="2518173"/>
            <a:chOff x="0" y="0"/>
            <a:chExt cx="4089126" cy="3581401"/>
          </a:xfrm>
        </p:grpSpPr>
        <p:sp>
          <p:nvSpPr>
            <p:cNvPr id="436" name="Recompute worker confusion matrices…as though your labels are 100% correct"/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435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588344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40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1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2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3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4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5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0.18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C4DBFAE4-AE58-B14D-8011-39F4BBE469E5}"/>
              </a:ext>
            </a:extLst>
          </p:cNvPr>
          <p:cNvGrpSpPr/>
          <p:nvPr/>
        </p:nvGrpSpPr>
        <p:grpSpPr>
          <a:xfrm>
            <a:off x="758556" y="2923810"/>
            <a:ext cx="2875168" cy="1750219"/>
            <a:chOff x="1672956" y="1287877"/>
            <a:chExt cx="2875168" cy="1750219"/>
          </a:xfrm>
        </p:grpSpPr>
        <p:sp>
          <p:nvSpPr>
            <p:cNvPr id="447" name="Iterate forever…because now all is well and good in the world."/>
            <p:cNvSpPr txBox="1"/>
            <p:nvPr/>
          </p:nvSpPr>
          <p:spPr>
            <a:xfrm rot="20255370">
              <a:off x="1708674" y="1819143"/>
              <a:ext cx="2803731" cy="68768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 dirty="0"/>
                <a:t>Iterate </a:t>
              </a:r>
              <a:r>
                <a:rPr lang="en-US" sz="2000" dirty="0"/>
                <a:t>until convergence</a:t>
              </a:r>
              <a:r>
                <a:rPr sz="2000" dirty="0"/>
                <a:t>.</a:t>
              </a:r>
            </a:p>
          </p:txBody>
        </p:sp>
        <p:pic>
          <p:nvPicPr>
            <p:cNvPr id="446" name="Iterate forever…because now all is well and good in the world. Iterate forever…because now all is well and good in the world." descr="Iterate forever…because now all is well and good in the world. Iterate forever…because now all is well and good in the world.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255370">
              <a:off x="1672956" y="1287877"/>
              <a:ext cx="2875168" cy="175021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7765864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Ques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</a:t>
            </a:r>
          </a:p>
        </p:txBody>
      </p:sp>
      <p:sp>
        <p:nvSpPr>
          <p:cNvPr id="833" name="How would you use gold standard data in the EM proces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would you use gold standard data in the EM process?</a:t>
            </a:r>
          </a:p>
        </p:txBody>
      </p:sp>
    </p:spTree>
    <p:extLst>
      <p:ext uri="{BB962C8B-B14F-4D97-AF65-F5344CB8AC3E}">
        <p14:creationId xmlns:p14="http://schemas.microsoft.com/office/powerpoint/2010/main" val="109889293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4BFBC-7391-A648-8F1D-137ABEE34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Re-Calculate Worker Scores over two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 the probability that each answer is correct, using labels from multiple workers weighted by the probability that they are correct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 the quality of the workers by comparing their submitted answers to the inferred correct answers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7B019-09EE-A140-B4C6-E70919A4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Algorithm</a:t>
            </a:r>
          </a:p>
        </p:txBody>
      </p:sp>
    </p:spTree>
    <p:extLst>
      <p:ext uri="{BB962C8B-B14F-4D97-AF65-F5344CB8AC3E}">
        <p14:creationId xmlns:p14="http://schemas.microsoft.com/office/powerpoint/2010/main" val="361228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symmetric reputation sys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Asymmetric reputation systems</a:t>
            </a:r>
          </a:p>
        </p:txBody>
      </p:sp>
      <p:sp>
        <p:nvSpPr>
          <p:cNvPr id="197" name="No way for Turkers to rate requesters, and see beforehand who is scrupulou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No way for </a:t>
            </a:r>
            <a:r>
              <a:rPr sz="2250" dirty="0" err="1"/>
              <a:t>Turkers</a:t>
            </a:r>
            <a:r>
              <a:rPr sz="2250" dirty="0"/>
              <a:t> to rate requesters, and see beforehand who is scrupulous</a:t>
            </a:r>
          </a:p>
          <a:p>
            <a:r>
              <a:rPr sz="2250" dirty="0" err="1"/>
              <a:t>Turkers</a:t>
            </a:r>
            <a:r>
              <a:rPr sz="2250" dirty="0"/>
              <a:t> have built their own external tools for this like </a:t>
            </a:r>
            <a:r>
              <a:rPr sz="2250" dirty="0" err="1"/>
              <a:t>TurkOpticon</a:t>
            </a:r>
            <a:endParaRPr sz="2250" dirty="0"/>
          </a:p>
          <a:p>
            <a:r>
              <a:rPr sz="2250" dirty="0"/>
              <a:t>No way to see whether a </a:t>
            </a:r>
            <a:r>
              <a:rPr sz="2250" dirty="0" err="1"/>
              <a:t>Turkers</a:t>
            </a:r>
            <a:r>
              <a:rPr sz="2250" dirty="0"/>
              <a:t> high rating comes from good Requesters</a:t>
            </a:r>
          </a:p>
        </p:txBody>
      </p:sp>
    </p:spTree>
    <p:extLst>
      <p:ext uri="{BB962C8B-B14F-4D97-AF65-F5344CB8AC3E}">
        <p14:creationId xmlns:p14="http://schemas.microsoft.com/office/powerpoint/2010/main" val="30527594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2FAA-CD55-4B4C-8CF1-496DAE0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Gives us Worker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9917-B228-C442-8FD0-838B76010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confusion matrix we can measure the overall error rate for each worker</a:t>
            </a:r>
          </a:p>
          <a:p>
            <a:r>
              <a:rPr lang="en-US" dirty="0"/>
              <a:t>Sum of the non-diagonal elements of the confusion matrix (weighted by the priors)</a:t>
            </a:r>
          </a:p>
          <a:p>
            <a:r>
              <a:rPr lang="en-US" dirty="0"/>
              <a:t>This results in a single, scalar value as the quality score for each worker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768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B7212E-47D1-6C48-839E-1AA618FB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error</a:t>
            </a:r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7C3342EB-9B15-F04C-8B9E-62D29FE036B7}"/>
              </a:ext>
            </a:extLst>
          </p:cNvPr>
          <p:cNvGraphicFramePr/>
          <p:nvPr/>
        </p:nvGraphicFramePr>
        <p:xfrm>
          <a:off x="1300983" y="1475628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">
            <a:extLst>
              <a:ext uri="{FF2B5EF4-FFF2-40B4-BE49-F238E27FC236}">
                <a16:creationId xmlns:a16="http://schemas.microsoft.com/office/drawing/2014/main" id="{4C9BF083-6805-D044-AF21-AF3C828D17CB}"/>
              </a:ext>
            </a:extLst>
          </p:cNvPr>
          <p:cNvGraphicFramePr/>
          <p:nvPr/>
        </p:nvGraphicFramePr>
        <p:xfrm>
          <a:off x="1300983" y="3169528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">
            <a:extLst>
              <a:ext uri="{FF2B5EF4-FFF2-40B4-BE49-F238E27FC236}">
                <a16:creationId xmlns:a16="http://schemas.microsoft.com/office/drawing/2014/main" id="{F9FBE7DC-5B9B-A24C-A861-092D9F4B2DBD}"/>
              </a:ext>
            </a:extLst>
          </p:cNvPr>
          <p:cNvGraphicFramePr/>
          <p:nvPr/>
        </p:nvGraphicFramePr>
        <p:xfrm>
          <a:off x="4029315" y="147230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">
            <a:extLst>
              <a:ext uri="{FF2B5EF4-FFF2-40B4-BE49-F238E27FC236}">
                <a16:creationId xmlns:a16="http://schemas.microsoft.com/office/drawing/2014/main" id="{9BF01DC4-F6A0-7445-87BA-843F93CC3896}"/>
              </a:ext>
            </a:extLst>
          </p:cNvPr>
          <p:cNvGraphicFramePr/>
          <p:nvPr/>
        </p:nvGraphicFramePr>
        <p:xfrm>
          <a:off x="4029315" y="3169528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">
            <a:extLst>
              <a:ext uri="{FF2B5EF4-FFF2-40B4-BE49-F238E27FC236}">
                <a16:creationId xmlns:a16="http://schemas.microsoft.com/office/drawing/2014/main" id="{FAF4577C-33D1-AD47-8CB5-E4BC67380F69}"/>
              </a:ext>
            </a:extLst>
          </p:cNvPr>
          <p:cNvGraphicFramePr/>
          <p:nvPr/>
        </p:nvGraphicFramePr>
        <p:xfrm>
          <a:off x="6757647" y="147230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88AA327-A1BB-F946-A1B9-0778CA1C0CA2}"/>
              </a:ext>
            </a:extLst>
          </p:cNvPr>
          <p:cNvSpPr txBox="1"/>
          <p:nvPr/>
        </p:nvSpPr>
        <p:spPr>
          <a:xfrm>
            <a:off x="5841763" y="191911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48CA4-2732-3342-B795-FC1E83617634}"/>
              </a:ext>
            </a:extLst>
          </p:cNvPr>
          <p:cNvSpPr txBox="1"/>
          <p:nvPr/>
        </p:nvSpPr>
        <p:spPr>
          <a:xfrm>
            <a:off x="3110426" y="380100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A9FAA-C62F-6543-89AF-0C039494F34A}"/>
              </a:ext>
            </a:extLst>
          </p:cNvPr>
          <p:cNvSpPr txBox="1"/>
          <p:nvPr/>
        </p:nvSpPr>
        <p:spPr>
          <a:xfrm>
            <a:off x="3092606" y="191911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.67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F5BA45-4D8F-7349-949A-439A3028B687}"/>
              </a:ext>
            </a:extLst>
          </p:cNvPr>
          <p:cNvSpPr txBox="1"/>
          <p:nvPr/>
        </p:nvSpPr>
        <p:spPr>
          <a:xfrm>
            <a:off x="5779888" y="361634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9E0C6-0058-344B-98E6-D0763E85DB8C}"/>
              </a:ext>
            </a:extLst>
          </p:cNvPr>
          <p:cNvSpPr txBox="1"/>
          <p:nvPr/>
        </p:nvSpPr>
        <p:spPr>
          <a:xfrm>
            <a:off x="8755279" y="191509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41361687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Advanced Topics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Bias versus error</a:t>
            </a:r>
          </a:p>
          <a:p>
            <a:r>
              <a:t>How noisy can the workers be and still allow us to still converge to a correct solution? </a:t>
            </a:r>
          </a:p>
        </p:txBody>
      </p:sp>
    </p:spTree>
    <p:extLst>
      <p:ext uri="{BB962C8B-B14F-4D97-AF65-F5344CB8AC3E}">
        <p14:creationId xmlns:p14="http://schemas.microsoft.com/office/powerpoint/2010/main" val="2239832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Bias versus error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Error rate alone is not sufficient to measure the inherent value of a worker. </a:t>
            </a:r>
          </a:p>
          <a:p>
            <a:r>
              <a:rPr lang="en-US" dirty="0"/>
              <a:t>For example, workers may be careful but biased</a:t>
            </a:r>
          </a:p>
          <a:p>
            <a:r>
              <a:rPr lang="en-US" dirty="0"/>
              <a:t>In a non-binary case, this is more apparent</a:t>
            </a:r>
          </a:p>
          <a:p>
            <a:r>
              <a:rPr lang="en-US" dirty="0"/>
              <a:t>What if instead of asking our workers to label sites porn or not porn, we asked them to label the G, PG, R, X?</a:t>
            </a:r>
          </a:p>
        </p:txBody>
      </p:sp>
    </p:spTree>
    <p:extLst>
      <p:ext uri="{BB962C8B-B14F-4D97-AF65-F5344CB8AC3E}">
        <p14:creationId xmlns:p14="http://schemas.microsoft.com/office/powerpoint/2010/main" val="238676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Bias versus error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Parents with young children tend to be more conservative </a:t>
            </a:r>
          </a:p>
          <a:p>
            <a:r>
              <a:rPr lang="en-US" dirty="0"/>
              <a:t>They tend to classify PG-rated sites as R-rated sites, and R-rated sites as X-rated. </a:t>
            </a:r>
          </a:p>
          <a:p>
            <a:r>
              <a:rPr lang="en-US" dirty="0"/>
              <a:t>Such workers give consistently and predictably incorrect answers</a:t>
            </a:r>
          </a:p>
          <a:p>
            <a:r>
              <a:rPr lang="en-US" dirty="0"/>
              <a:t>It is possible to automatically correct for bias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143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D727-7256-B94F-A41F-A1AC5F49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8FF49-A44A-F344-8E59-83F2F231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Unlike with spammers, with biased workers it is possible to “reverse” the errors </a:t>
            </a:r>
          </a:p>
          <a:p>
            <a:r>
              <a:rPr lang="en-US" dirty="0"/>
              <a:t>We can recover a label assignment of much higher quality</a:t>
            </a:r>
          </a:p>
          <a:p>
            <a:r>
              <a:rPr lang="en-US" dirty="0"/>
              <a:t>In the presence of systematic bias, the naive measurement of error rate results in underestimates of the true quality of the worker</a:t>
            </a:r>
          </a:p>
          <a:p>
            <a:r>
              <a:rPr lang="en-US" dirty="0"/>
              <a:t>This potentially leads to incorrect rejections and blocks of legitimate workers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42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19A3C-19EE-DD49-BCB3-858C64E1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8FFA2-0AB5-8143-A206-8623DD4BD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two papers by </a:t>
            </a:r>
            <a:r>
              <a:rPr lang="en-US" dirty="0" err="1"/>
              <a:t>Panos</a:t>
            </a:r>
            <a:r>
              <a:rPr lang="en-US" dirty="0"/>
              <a:t> </a:t>
            </a:r>
            <a:r>
              <a:rPr lang="en-US" dirty="0" err="1"/>
              <a:t>Ipeirotis</a:t>
            </a:r>
            <a:r>
              <a:rPr lang="en-US" dirty="0"/>
              <a:t> and his collaborators</a:t>
            </a:r>
          </a:p>
          <a:p>
            <a:r>
              <a:rPr lang="en-US" dirty="0"/>
              <a:t>Managing Crowdsourcing Workers </a:t>
            </a:r>
            <a:br>
              <a:rPr lang="en-US" dirty="0"/>
            </a:br>
            <a:r>
              <a:rPr lang="en-US" dirty="0"/>
              <a:t>discusses separating error and bias</a:t>
            </a:r>
          </a:p>
          <a:p>
            <a:r>
              <a:rPr lang="en-US" dirty="0"/>
              <a:t>Get Another Label? Improving Data Quality and Data Mining Using Multiple, Noisy Labelers </a:t>
            </a:r>
            <a:br>
              <a:rPr lang="en-US" dirty="0"/>
            </a:br>
            <a:r>
              <a:rPr lang="en-US" dirty="0"/>
              <a:t>discusses how noisy judgements can be, with us still getting good quality results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9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turkopticon-bad-requester.png" descr="turkopticon-bad-reque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555" y="-6929437"/>
            <a:ext cx="16131333" cy="9590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555" y="2661047"/>
            <a:ext cx="12305109" cy="49072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454054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qualitative v quantita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54990">
              <a:defRPr sz="7979"/>
            </a:lvl1pPr>
          </a:lstStyle>
          <a:p>
            <a:r>
              <a:rPr lang="en-US" sz="2812" dirty="0"/>
              <a:t>Qualitative v Quantitative</a:t>
            </a:r>
            <a:endParaRPr sz="2812" dirty="0"/>
          </a:p>
        </p:txBody>
      </p:sp>
      <p:graphicFrame>
        <p:nvGraphicFramePr>
          <p:cNvPr id="203" name="Table"/>
          <p:cNvGraphicFramePr/>
          <p:nvPr>
            <p:extLst>
              <p:ext uri="{D42A27DB-BD31-4B8C-83A1-F6EECF244321}">
                <p14:modId xmlns:p14="http://schemas.microsoft.com/office/powerpoint/2010/main" val="3861220587"/>
              </p:ext>
            </p:extLst>
          </p:nvPr>
        </p:nvGraphicFramePr>
        <p:xfrm>
          <a:off x="2021729" y="1137177"/>
          <a:ext cx="8148542" cy="5087808"/>
        </p:xfrm>
        <a:graphic>
          <a:graphicData uri="http://schemas.openxmlformats.org/drawingml/2006/table">
            <a:tbl>
              <a:tblPr/>
              <a:tblGrid>
                <a:gridCol w="374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1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TurkOpticon's qualitative 
attributes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CrowdWorker's quantitative equivalents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0138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promptness: </a:t>
                      </a:r>
                      <a:r>
                        <a:rPr sz="1700"/>
                        <a:t>How promptly has this requester approved your work and paid?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Expected time to payment:</a:t>
                      </a:r>
                      <a:r>
                        <a:rPr sz="1700"/>
                        <a:t> On average, how much time elapses between submitting work to this Requester and receiving payment?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761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generosity: </a:t>
                      </a:r>
                      <a:r>
                        <a:rPr sz="1700"/>
                        <a:t>How well has this requester paid for the amount of time their HITs take?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 hourly rate:</a:t>
                      </a:r>
                      <a:r>
                        <a:rPr sz="1700"/>
                        <a:t> What is the average hourly rate that other Turker make when they do this requester's HITs?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66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fairness: </a:t>
                      </a:r>
                      <a:r>
                        <a:rPr sz="1700"/>
                        <a:t>How fair has this requester been in approving or rejecting your work?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Approval/rejection rates: </a:t>
                      </a:r>
                      <a:r>
                        <a:rPr sz="1700"/>
                        <a:t>What percent of assignments does this Requester approve? What percent of first-time Workers get any work rejected?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761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communicativity</a:t>
                      </a:r>
                      <a:r>
                        <a:rPr sz="1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: </a:t>
                      </a:r>
                      <a:r>
                        <a:rPr sz="1700" dirty="0"/>
                        <a:t>How responsive has this requester been to communications or concerns you have raised?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Reasons for rejection: </a:t>
                      </a:r>
                      <a:r>
                        <a:rPr sz="1700" dirty="0"/>
                        <a:t>Archive of all of the reasons for Workers being rejected or blocked by this Requester. 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289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3A2F2A"/>
      </a:dk1>
      <a:lt1>
        <a:srgbClr val="F7FBF9"/>
      </a:lt1>
      <a:dk2>
        <a:srgbClr val="715E4A"/>
      </a:dk2>
      <a:lt2>
        <a:srgbClr val="D3DCD5"/>
      </a:lt2>
      <a:accent1>
        <a:srgbClr val="C07E7F"/>
      </a:accent1>
      <a:accent2>
        <a:srgbClr val="EEB9A6"/>
      </a:accent2>
      <a:accent3>
        <a:srgbClr val="9EB1BA"/>
      </a:accent3>
      <a:accent4>
        <a:srgbClr val="DF9996"/>
      </a:accent4>
      <a:accent5>
        <a:srgbClr val="F4CFA1"/>
      </a:accent5>
      <a:accent6>
        <a:srgbClr val="D7AB8C"/>
      </a:accent6>
      <a:hlink>
        <a:srgbClr val="C17D7D"/>
      </a:hlink>
      <a:folHlink>
        <a:srgbClr val="F4D0A2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9136DA-BEDC-D94F-A224-C9A6A71F0CA6}" vid="{1117A8DA-96FA-C245-A706-DA85DA53C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</TotalTime>
  <Words>4836</Words>
  <Application>Microsoft Macintosh PowerPoint</Application>
  <PresentationFormat>Widescreen</PresentationFormat>
  <Paragraphs>2137</Paragraphs>
  <Slides>76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Helvetica</vt:lpstr>
      <vt:lpstr>Helvetica Neue</vt:lpstr>
      <vt:lpstr>Helvetica Neue Light</vt:lpstr>
      <vt:lpstr>Open Sans</vt:lpstr>
      <vt:lpstr>Open Sans SemiBold</vt:lpstr>
      <vt:lpstr>Office Theme</vt:lpstr>
      <vt:lpstr>Quality Control part 2</vt:lpstr>
      <vt:lpstr>Different Mechanisms for Quality Control</vt:lpstr>
      <vt:lpstr>Reputation systems</vt:lpstr>
      <vt:lpstr>Pros and Cons of MTurk’s reputation system</vt:lpstr>
      <vt:lpstr>Confederated Trust</vt:lpstr>
      <vt:lpstr>Confederated Trust</vt:lpstr>
      <vt:lpstr>Asymmetric reputation systems</vt:lpstr>
      <vt:lpstr>PowerPoint Presentation</vt:lpstr>
      <vt:lpstr>Qualitative v Quantitative</vt:lpstr>
      <vt:lpstr>Amazon’s other reputation system</vt:lpstr>
      <vt:lpstr>Feedback from buyers</vt:lpstr>
      <vt:lpstr>PowerPoint Presentation</vt:lpstr>
      <vt:lpstr>PowerPoint Presentation</vt:lpstr>
      <vt:lpstr>PowerPoint Presentation</vt:lpstr>
      <vt:lpstr>What are the economic implications of poor feedback?</vt:lpstr>
      <vt:lpstr>Price premium</vt:lpstr>
      <vt:lpstr>Data-driven analysis</vt:lpstr>
      <vt:lpstr>Data-driven analysis</vt:lpstr>
      <vt:lpstr>NLP + Economics</vt:lpstr>
      <vt:lpstr>Method</vt:lpstr>
      <vt:lpstr>Method</vt:lpstr>
      <vt:lpstr>Highest scoring phrases</vt:lpstr>
      <vt:lpstr>Predicting the merchant who makes the sale</vt:lpstr>
      <vt:lpstr>Challenges for Reputation Systems</vt:lpstr>
      <vt:lpstr>Insufficient participation</vt:lpstr>
      <vt:lpstr>Overwhelmingly positive feedback</vt:lpstr>
      <vt:lpstr>Dishonest reports</vt:lpstr>
      <vt:lpstr>Identity changes</vt:lpstr>
      <vt:lpstr>Value imbalance exploitations</vt:lpstr>
      <vt:lpstr>Challenges for Crowdsourcing Markets</vt:lpstr>
      <vt:lpstr>Challenges for Crowdsourcing Markets</vt:lpstr>
      <vt:lpstr>Challenges for Crowdsourcing Markets</vt:lpstr>
      <vt:lpstr>Quality Control  part 3</vt:lpstr>
      <vt:lpstr>Different Mechanisms for Quality Control</vt:lpstr>
      <vt:lpstr>Expectation Maximization algorithm</vt:lpstr>
      <vt:lpstr>Dawid and Skene (1977)</vt:lpstr>
      <vt:lpstr>Observer Error</vt:lpstr>
      <vt:lpstr>Observer Error</vt:lpstr>
      <vt:lpstr>“I know it when I see it”</vt:lpstr>
      <vt:lpstr>PowerPoint Presentation</vt:lpstr>
      <vt:lpstr>Solution?</vt:lpstr>
      <vt:lpstr>Inputs</vt:lpstr>
      <vt:lpstr>Goal 1</vt:lpstr>
      <vt:lpstr>Goal 2</vt:lpstr>
      <vt:lpstr>Chicken and egg problem</vt:lpstr>
      <vt:lpstr>PowerPoint Presentation</vt:lpstr>
      <vt:lpstr>PowerPoint Presentation</vt:lpstr>
      <vt:lpstr>Output: “True” Labels</vt:lpstr>
      <vt:lpstr>Repeat until convergence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</vt:lpstr>
      <vt:lpstr>EM Algorithm</vt:lpstr>
      <vt:lpstr>Confusion Matrix Gives us Worker Error</vt:lpstr>
      <vt:lpstr>Worker error</vt:lpstr>
      <vt:lpstr>Advanced Topics</vt:lpstr>
      <vt:lpstr>Bias versus error</vt:lpstr>
      <vt:lpstr>Bias versus error</vt:lpstr>
      <vt:lpstr>Implications</vt:lpstr>
      <vt:lpstr>For more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Control - part 2</dc:title>
  <dc:creator>Callison-Burch, Christopher</dc:creator>
  <cp:lastModifiedBy>Callison-Burch, Christopher</cp:lastModifiedBy>
  <cp:revision>5</cp:revision>
  <dcterms:created xsi:type="dcterms:W3CDTF">2021-03-16T16:46:30Z</dcterms:created>
  <dcterms:modified xsi:type="dcterms:W3CDTF">2021-03-16T20:20:47Z</dcterms:modified>
</cp:coreProperties>
</file>